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95" r:id="rId4"/>
    <p:sldId id="286" r:id="rId5"/>
    <p:sldId id="258" r:id="rId6"/>
    <p:sldId id="283" r:id="rId7"/>
    <p:sldId id="284" r:id="rId8"/>
    <p:sldId id="287" r:id="rId9"/>
    <p:sldId id="288" r:id="rId10"/>
    <p:sldId id="289" r:id="rId11"/>
    <p:sldId id="290" r:id="rId12"/>
    <p:sldId id="261" r:id="rId13"/>
    <p:sldId id="265" r:id="rId14"/>
    <p:sldId id="291" r:id="rId15"/>
    <p:sldId id="299" r:id="rId16"/>
    <p:sldId id="285" r:id="rId17"/>
    <p:sldId id="267" r:id="rId18"/>
    <p:sldId id="268" r:id="rId19"/>
    <p:sldId id="269" r:id="rId20"/>
    <p:sldId id="300" r:id="rId21"/>
    <p:sldId id="292" r:id="rId22"/>
    <p:sldId id="294" r:id="rId23"/>
    <p:sldId id="302" r:id="rId24"/>
    <p:sldId id="277" r:id="rId25"/>
    <p:sldId id="301" r:id="rId26"/>
    <p:sldId id="296" r:id="rId27"/>
    <p:sldId id="297" r:id="rId28"/>
    <p:sldId id="271" r:id="rId29"/>
    <p:sldId id="272" r:id="rId30"/>
    <p:sldId id="273" r:id="rId31"/>
    <p:sldId id="274" r:id="rId32"/>
    <p:sldId id="275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inda Podor Wengrin" initials="MP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A353E-87F7-4E97-9129-6CDCAE3BAF33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9ADDC-E39C-46E6-AAAD-0158149A3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CC338-9960-49C1-80FF-3B9F329ED4A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5389A-80F8-40EB-94D5-3E54BD1CE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Soporte</a:t>
            </a:r>
            <a:r>
              <a:rPr lang="en-US" baseline="0" dirty="0" smtClean="0"/>
              <a:t> === el </a:t>
            </a:r>
            <a:r>
              <a:rPr lang="en-US" baseline="0" dirty="0" err="1" smtClean="0"/>
              <a:t>soporte</a:t>
            </a:r>
            <a:r>
              <a:rPr lang="en-US" baseline="0" dirty="0" smtClean="0"/>
              <a:t> principal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5389A-80F8-40EB-94D5-3E54BD1CEC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5389A-80F8-40EB-94D5-3E54BD1CEC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D6FD90-918A-4E18-8EE1-54C361EBE6CD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990DC-F4EA-45B2-A863-FB8B42731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D1D641-B0F0-44DE-A35A-BFE6022734FD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12B8C-F9F3-408C-95C4-0DCBC766E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3CB18B-5D11-4E32-B72C-8A11DB821E02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84DD3-BF09-4AD4-B705-60D603815E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90D1B5-6790-4F46-9345-E5FF8B4D2EEC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4233A-4C8C-4772-8654-B34712BA0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B7AF94-1869-409B-A6AD-B5C699A4C5BF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E355D-57ED-4A55-8D4E-8D3A87A1F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18A9F-E168-46B5-BEBC-C9E605EB59CA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5D037-2CBC-4387-8275-64E649B84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F4162-F0D3-496D-B1D7-448A5B111534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184D1-8C72-4F57-B7D3-A95232C22A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F4D67-FD25-41A9-9550-5417676B11F7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668DC-49A6-4CB1-B526-A449686A2B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4759CF-1CD7-4FE6-B1F8-90DCBA766DF3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65E4F-FCDE-4766-A2C3-7CD491C94B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F73DE8-DB43-4875-9A4E-62EB844E299D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C3AAC-7716-409E-BF8F-A24070E7E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80AD2A-A3BA-49C2-9976-BCFD4D84AFB8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4BABD-6917-4952-8BF0-77CC287CE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5_PPT-templat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75D6C7D-0841-4EC9-887C-1E7FE37CFB56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39E1125-9B46-4E39-9C0F-60D1120126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accounts.org/web/nta/show/Documents/Meetings/Santiago%20Training%20Workshop%20201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CNT y la Economía Macro</a:t>
            </a:r>
            <a:endParaRPr lang="es-CO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Usando controles macro al construir Cuentas Nacionales de Transferencias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Flujos</a:t>
            </a:r>
            <a:r>
              <a:rPr lang="en-US" sz="2400" dirty="0" smtClean="0"/>
              <a:t> SCN se </a:t>
            </a:r>
            <a:r>
              <a:rPr lang="en-US" sz="2400" dirty="0" err="1" smtClean="0"/>
              <a:t>clasifican</a:t>
            </a:r>
            <a:r>
              <a:rPr lang="en-US" sz="2400" dirty="0" smtClean="0"/>
              <a:t> </a:t>
            </a:r>
            <a:r>
              <a:rPr lang="en-US" sz="2400" dirty="0" err="1" smtClean="0"/>
              <a:t>como</a:t>
            </a:r>
            <a:r>
              <a:rPr lang="en-US" sz="2400" dirty="0" smtClean="0"/>
              <a:t>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recursos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empleos</a:t>
            </a:r>
            <a:r>
              <a:rPr lang="en-US" sz="2400" i="1" dirty="0" smtClean="0"/>
              <a:t>.  </a:t>
            </a:r>
          </a:p>
          <a:p>
            <a:r>
              <a:rPr lang="en-US" sz="2400" dirty="0" smtClean="0"/>
              <a:t>Los </a:t>
            </a:r>
            <a:r>
              <a:rPr lang="en-US" sz="2400" dirty="0" err="1" smtClean="0"/>
              <a:t>términos</a:t>
            </a:r>
            <a:r>
              <a:rPr lang="en-US" sz="2400" dirty="0" smtClean="0"/>
              <a:t> de CNT son </a:t>
            </a:r>
            <a:r>
              <a:rPr lang="en-US" sz="2400" dirty="0" err="1" smtClean="0"/>
              <a:t>ingresos</a:t>
            </a:r>
            <a:r>
              <a:rPr lang="en-US" sz="2400" dirty="0" smtClean="0"/>
              <a:t> y </a:t>
            </a:r>
            <a:r>
              <a:rPr lang="en-US" sz="2400" dirty="0" err="1" smtClean="0"/>
              <a:t>egresos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Ingresos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o </a:t>
            </a:r>
            <a:r>
              <a:rPr lang="en-US" sz="2400" dirty="0" err="1" smtClean="0"/>
              <a:t>recursos</a:t>
            </a:r>
            <a:r>
              <a:rPr lang="en-US" sz="2400" dirty="0" smtClean="0"/>
              <a:t> </a:t>
            </a:r>
            <a:r>
              <a:rPr lang="en-US" sz="2400" dirty="0" err="1" smtClean="0"/>
              <a:t>también</a:t>
            </a:r>
            <a:r>
              <a:rPr lang="en-US" sz="2400" dirty="0" smtClean="0"/>
              <a:t> se </a:t>
            </a:r>
            <a:r>
              <a:rPr lang="en-US" sz="2400" dirty="0" err="1" smtClean="0"/>
              <a:t>llaman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recibos</a:t>
            </a:r>
            <a:endParaRPr lang="en-US" sz="2400" i="1" dirty="0" smtClean="0"/>
          </a:p>
          <a:p>
            <a:r>
              <a:rPr lang="en-US" sz="2400" dirty="0" err="1" smtClean="0"/>
              <a:t>Egresos</a:t>
            </a:r>
            <a:r>
              <a:rPr lang="en-US" sz="2400" dirty="0" smtClean="0"/>
              <a:t> o </a:t>
            </a:r>
            <a:r>
              <a:rPr lang="en-US" sz="2400" dirty="0" err="1" smtClean="0"/>
              <a:t>empleos</a:t>
            </a:r>
            <a:r>
              <a:rPr lang="en-US" sz="2400" dirty="0" smtClean="0"/>
              <a:t> </a:t>
            </a:r>
            <a:r>
              <a:rPr lang="en-US" sz="2400" dirty="0" err="1" smtClean="0"/>
              <a:t>también</a:t>
            </a:r>
            <a:r>
              <a:rPr lang="en-US" sz="2400" dirty="0" smtClean="0"/>
              <a:t> se </a:t>
            </a:r>
            <a:r>
              <a:rPr lang="en-US" sz="2400" dirty="0" err="1" smtClean="0"/>
              <a:t>llaman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desembolsos</a:t>
            </a:r>
            <a:endParaRPr lang="en-US" sz="2400" i="1" dirty="0" smtClean="0"/>
          </a:p>
          <a:p>
            <a:r>
              <a:rPr lang="en-US" sz="2400" dirty="0" smtClean="0"/>
              <a:t>En </a:t>
            </a:r>
            <a:r>
              <a:rPr lang="en-US" sz="2400" dirty="0" smtClean="0"/>
              <a:t>CNT, los </a:t>
            </a:r>
            <a:r>
              <a:rPr lang="en-US" sz="2400" dirty="0" err="1" smtClean="0"/>
              <a:t>flujos</a:t>
            </a:r>
            <a:r>
              <a:rPr lang="en-US" sz="2400" dirty="0" smtClean="0"/>
              <a:t> </a:t>
            </a:r>
            <a:r>
              <a:rPr lang="en-US" sz="2400" dirty="0" err="1" smtClean="0"/>
              <a:t>siempre</a:t>
            </a:r>
            <a:r>
              <a:rPr lang="en-US" sz="2400" dirty="0" smtClean="0"/>
              <a:t> se </a:t>
            </a:r>
            <a:r>
              <a:rPr lang="en-US" sz="2400" dirty="0" err="1" smtClean="0"/>
              <a:t>clasifican</a:t>
            </a:r>
            <a:r>
              <a:rPr lang="en-US" sz="2400" dirty="0" smtClean="0"/>
              <a:t> de la </a:t>
            </a:r>
            <a:r>
              <a:rPr lang="en-US" sz="2400" dirty="0" err="1" smtClean="0"/>
              <a:t>perspectiva</a:t>
            </a:r>
            <a:r>
              <a:rPr lang="en-US" sz="2400" dirty="0" smtClean="0"/>
              <a:t> del </a:t>
            </a:r>
            <a:r>
              <a:rPr lang="en-US" sz="2400" dirty="0" err="1" smtClean="0"/>
              <a:t>grupo</a:t>
            </a:r>
            <a:r>
              <a:rPr lang="en-US" sz="2400" dirty="0" smtClean="0"/>
              <a:t> de </a:t>
            </a:r>
            <a:r>
              <a:rPr lang="en-US" sz="2400" dirty="0" err="1" smtClean="0"/>
              <a:t>edad</a:t>
            </a:r>
            <a:r>
              <a:rPr lang="en-US" sz="2400" dirty="0" smtClean="0"/>
              <a:t> (o </a:t>
            </a:r>
            <a:r>
              <a:rPr lang="en-US" sz="2400" dirty="0" err="1" smtClean="0"/>
              <a:t>miembros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individuales</a:t>
            </a:r>
            <a:r>
              <a:rPr lang="en-US" sz="2400" dirty="0" smtClean="0"/>
              <a:t> del </a:t>
            </a:r>
            <a:r>
              <a:rPr lang="en-US" sz="2400" dirty="0" err="1" smtClean="0"/>
              <a:t>grupo</a:t>
            </a:r>
            <a:r>
              <a:rPr lang="en-US" sz="2400" dirty="0" smtClean="0"/>
              <a:t> de </a:t>
            </a:r>
            <a:r>
              <a:rPr lang="en-US" sz="2400" dirty="0" err="1" smtClean="0"/>
              <a:t>edad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7615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Organización</a:t>
            </a:r>
            <a:r>
              <a:rPr lang="en-US" dirty="0" smtClean="0"/>
              <a:t> de </a:t>
            </a:r>
            <a:r>
              <a:rPr lang="en-US" dirty="0" err="1" smtClean="0"/>
              <a:t>cuentas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En CNT:</a:t>
            </a:r>
          </a:p>
          <a:p>
            <a:pPr lvl="1"/>
            <a:r>
              <a:rPr lang="en-US" sz="2000" dirty="0" err="1" smtClean="0"/>
              <a:t>Cuenta</a:t>
            </a:r>
            <a:r>
              <a:rPr lang="en-US" sz="2000" dirty="0" smtClean="0"/>
              <a:t> de </a:t>
            </a:r>
            <a:r>
              <a:rPr lang="en-US" sz="2000" dirty="0" err="1" smtClean="0"/>
              <a:t>ciclo</a:t>
            </a:r>
            <a:r>
              <a:rPr lang="en-US" sz="2000" dirty="0" smtClean="0"/>
              <a:t> de </a:t>
            </a:r>
            <a:r>
              <a:rPr lang="en-US" sz="2000" dirty="0" err="1" smtClean="0"/>
              <a:t>vida</a:t>
            </a:r>
            <a:endParaRPr lang="en-US" sz="2000" dirty="0" smtClean="0"/>
          </a:p>
          <a:p>
            <a:pPr lvl="1"/>
            <a:r>
              <a:rPr lang="en-US" sz="2000" dirty="0" err="1" smtClean="0"/>
              <a:t>Cuenta</a:t>
            </a:r>
            <a:r>
              <a:rPr lang="en-US" sz="2000" dirty="0" smtClean="0"/>
              <a:t> </a:t>
            </a:r>
            <a:r>
              <a:rPr lang="en-US" sz="2000" dirty="0" err="1" smtClean="0"/>
              <a:t>pública</a:t>
            </a:r>
            <a:r>
              <a:rPr lang="en-US" sz="2000" dirty="0" smtClean="0"/>
              <a:t> de </a:t>
            </a:r>
            <a:r>
              <a:rPr lang="en-US" sz="2000" dirty="0" err="1" smtClean="0"/>
              <a:t>reasignación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endParaRPr lang="en-US" sz="2000" dirty="0" smtClean="0"/>
          </a:p>
          <a:p>
            <a:pPr lvl="1"/>
            <a:r>
              <a:rPr lang="en-US" sz="2000" dirty="0" err="1" smtClean="0"/>
              <a:t>Cuenta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de </a:t>
            </a:r>
            <a:r>
              <a:rPr lang="en-US" sz="2000" dirty="0" err="1" smtClean="0"/>
              <a:t>reasignación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endParaRPr lang="en-US" sz="2000" dirty="0" smtClean="0"/>
          </a:p>
          <a:p>
            <a:r>
              <a:rPr lang="en-US" sz="2400" dirty="0" smtClean="0"/>
              <a:t>En SCN:</a:t>
            </a:r>
          </a:p>
          <a:p>
            <a:pPr lvl="1"/>
            <a:r>
              <a:rPr lang="es-ES" sz="2000" dirty="0" smtClean="0"/>
              <a:t>La cuenta de generación del </a:t>
            </a:r>
            <a:r>
              <a:rPr lang="es-ES" sz="2000" dirty="0" smtClean="0"/>
              <a:t>ingreso</a:t>
            </a:r>
          </a:p>
          <a:p>
            <a:pPr lvl="1"/>
            <a:r>
              <a:rPr lang="es-ES" sz="2000" dirty="0" smtClean="0"/>
              <a:t>La cuenta de asignación del ingreso </a:t>
            </a:r>
            <a:r>
              <a:rPr lang="es-ES" sz="2000" dirty="0" smtClean="0"/>
              <a:t>primario</a:t>
            </a:r>
            <a:endParaRPr lang="en-US" sz="2000" dirty="0" smtClean="0"/>
          </a:p>
          <a:p>
            <a:pPr lvl="1"/>
            <a:r>
              <a:rPr lang="es-ES" sz="2000" dirty="0" smtClean="0"/>
              <a:t>La cuenta de distribución secundaria del </a:t>
            </a:r>
            <a:r>
              <a:rPr lang="es-ES" sz="2000" dirty="0" smtClean="0"/>
              <a:t>ingreso</a:t>
            </a:r>
            <a:endParaRPr lang="en-US" sz="2000" dirty="0" smtClean="0"/>
          </a:p>
          <a:p>
            <a:pPr lvl="1"/>
            <a:r>
              <a:rPr lang="es-ES" sz="2000" dirty="0" smtClean="0"/>
              <a:t>La cuenta de utilización del ingreso </a:t>
            </a:r>
            <a:r>
              <a:rPr lang="es-ES" sz="2000" dirty="0" smtClean="0"/>
              <a:t>disponible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7615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434"/>
          </a:xfrm>
        </p:spPr>
        <p:txBody>
          <a:bodyPr/>
          <a:lstStyle/>
          <a:p>
            <a:r>
              <a:rPr lang="en-US" dirty="0" err="1" smtClean="0"/>
              <a:t>Relación</a:t>
            </a:r>
            <a:r>
              <a:rPr lang="en-US" dirty="0" smtClean="0"/>
              <a:t> entre CNT y SCN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548801" y="2070340"/>
          <a:ext cx="6352279" cy="556404"/>
        </p:xfrm>
        <a:graphic>
          <a:graphicData uri="http://schemas.openxmlformats.org/presentationml/2006/ole">
            <p:oleObj spid="_x0000_s1033" r:id="rId3" imgW="2616200" imgH="228600" progId="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 rot="16200000">
            <a:off x="3432505" y="-54906"/>
            <a:ext cx="377226" cy="4144633"/>
          </a:xfrm>
          <a:prstGeom prst="rightBrace">
            <a:avLst>
              <a:gd name="adj1" fmla="val 49496"/>
              <a:gd name="adj2" fmla="val 4979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67122" y="1300471"/>
            <a:ext cx="230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Ingreso</a:t>
            </a:r>
            <a:r>
              <a:rPr lang="en-US" sz="1600" dirty="0" smtClean="0"/>
              <a:t> </a:t>
            </a:r>
            <a:r>
              <a:rPr lang="en-US" sz="1600" dirty="0" err="1" smtClean="0"/>
              <a:t>disponible</a:t>
            </a:r>
            <a:r>
              <a:rPr lang="en-US" sz="1600" dirty="0" smtClean="0"/>
              <a:t> de </a:t>
            </a:r>
            <a:r>
              <a:rPr lang="en-US" sz="1600" dirty="0" err="1" smtClean="0"/>
              <a:t>grupo</a:t>
            </a:r>
            <a:r>
              <a:rPr lang="en-US" sz="1600" dirty="0" smtClean="0"/>
              <a:t> de </a:t>
            </a:r>
            <a:r>
              <a:rPr lang="en-US" sz="1600" dirty="0" err="1" smtClean="0"/>
              <a:t>edad</a:t>
            </a:r>
            <a:r>
              <a:rPr lang="en-US" sz="1600" dirty="0" smtClean="0"/>
              <a:t> x</a:t>
            </a:r>
            <a:endParaRPr lang="en-US" sz="1600" dirty="0"/>
          </a:p>
        </p:txBody>
      </p:sp>
      <p:sp>
        <p:nvSpPr>
          <p:cNvPr id="9" name="Down Arrow 8"/>
          <p:cNvSpPr/>
          <p:nvPr/>
        </p:nvSpPr>
        <p:spPr>
          <a:xfrm>
            <a:off x="1574679" y="2525384"/>
            <a:ext cx="189786" cy="2027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2711564" y="2525384"/>
            <a:ext cx="184035" cy="2027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887633" y="2525384"/>
            <a:ext cx="184035" cy="2027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04821" y="2728104"/>
            <a:ext cx="934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Ingreso</a:t>
            </a:r>
            <a:r>
              <a:rPr lang="en-US" sz="1600" dirty="0" smtClean="0"/>
              <a:t> </a:t>
            </a:r>
            <a:r>
              <a:rPr lang="en-US" sz="1600" dirty="0" err="1" smtClean="0"/>
              <a:t>Laboral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342074" y="2728104"/>
            <a:ext cx="934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Ingreso</a:t>
            </a:r>
            <a:r>
              <a:rPr lang="en-US" sz="1600" dirty="0" smtClean="0"/>
              <a:t> de Capital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457761" y="2728104"/>
            <a:ext cx="1189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Ingreso</a:t>
            </a:r>
            <a:r>
              <a:rPr lang="en-US" sz="1600" dirty="0" smtClean="0"/>
              <a:t> </a:t>
            </a:r>
            <a:r>
              <a:rPr lang="en-US" sz="1600" dirty="0" smtClean="0"/>
              <a:t>de </a:t>
            </a:r>
            <a:r>
              <a:rPr lang="en-US" sz="1600" dirty="0" err="1" smtClean="0"/>
              <a:t>Propiedad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646767" y="2728104"/>
            <a:ext cx="1585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Transferencias</a:t>
            </a:r>
            <a:r>
              <a:rPr lang="en-US" sz="1600" dirty="0" smtClean="0"/>
              <a:t> </a:t>
            </a:r>
            <a:r>
              <a:rPr lang="en-US" sz="1600" dirty="0" err="1" smtClean="0"/>
              <a:t>netas</a:t>
            </a:r>
            <a:endParaRPr lang="en-US" sz="1600" dirty="0"/>
          </a:p>
        </p:txBody>
      </p:sp>
      <p:sp>
        <p:nvSpPr>
          <p:cNvPr id="16" name="Down Arrow 15"/>
          <p:cNvSpPr/>
          <p:nvPr/>
        </p:nvSpPr>
        <p:spPr>
          <a:xfrm>
            <a:off x="5086703" y="2525384"/>
            <a:ext cx="184035" cy="2027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6794114" y="1099057"/>
            <a:ext cx="377226" cy="1836708"/>
          </a:xfrm>
          <a:prstGeom prst="rightBrace">
            <a:avLst>
              <a:gd name="adj1" fmla="val 49496"/>
              <a:gd name="adj2" fmla="val 4979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33053" y="1262019"/>
            <a:ext cx="2719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Consumo</a:t>
            </a:r>
            <a:r>
              <a:rPr lang="en-US" sz="1600" dirty="0" smtClean="0"/>
              <a:t> &amp; </a:t>
            </a:r>
            <a:r>
              <a:rPr lang="en-US" sz="1600" dirty="0" err="1" smtClean="0"/>
              <a:t>ahorro</a:t>
            </a:r>
            <a:r>
              <a:rPr lang="en-US" sz="1600" dirty="0" smtClean="0"/>
              <a:t> de </a:t>
            </a:r>
            <a:r>
              <a:rPr lang="en-US" sz="1600" dirty="0" err="1" smtClean="0"/>
              <a:t>grupo</a:t>
            </a:r>
            <a:r>
              <a:rPr lang="en-US" sz="1600" dirty="0" smtClean="0"/>
              <a:t> de </a:t>
            </a:r>
            <a:r>
              <a:rPr lang="en-US" sz="1600" dirty="0" err="1" smtClean="0"/>
              <a:t>edad</a:t>
            </a:r>
            <a:r>
              <a:rPr lang="en-US" sz="1600" dirty="0" smtClean="0"/>
              <a:t> x</a:t>
            </a:r>
            <a:endParaRPr lang="en-US" sz="1600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2525322" y="2215938"/>
            <a:ext cx="568036" cy="3174261"/>
          </a:xfrm>
          <a:prstGeom prst="leftBrace">
            <a:avLst>
              <a:gd name="adj1" fmla="val 8333"/>
              <a:gd name="adj2" fmla="val 5047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50140" y="4419599"/>
            <a:ext cx="2718399" cy="5403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primario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536325" y="4087086"/>
            <a:ext cx="1310688" cy="13438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secundario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223961" y="4114794"/>
            <a:ext cx="1500280" cy="13438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</a:t>
            </a:r>
            <a:r>
              <a:rPr lang="es-ES" dirty="0" smtClean="0"/>
              <a:t>tilización </a:t>
            </a:r>
            <a:r>
              <a:rPr lang="es-ES" dirty="0" smtClean="0"/>
              <a:t>del ingreso </a:t>
            </a:r>
            <a:r>
              <a:rPr lang="es-ES" dirty="0" smtClean="0"/>
              <a:t>disponible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9981"/>
          </a:xfrm>
        </p:spPr>
        <p:txBody>
          <a:bodyPr/>
          <a:lstStyle/>
          <a:p>
            <a:r>
              <a:rPr lang="en-US" sz="3800" dirty="0" err="1" smtClean="0"/>
              <a:t>Esquemas</a:t>
            </a:r>
            <a:r>
              <a:rPr lang="en-US" sz="3800" dirty="0" smtClean="0"/>
              <a:t> de </a:t>
            </a:r>
            <a:r>
              <a:rPr lang="en-US" sz="3800" dirty="0" err="1" smtClean="0"/>
              <a:t>Cuentas</a:t>
            </a:r>
            <a:r>
              <a:rPr lang="en-US" sz="3800" dirty="0" smtClean="0"/>
              <a:t> de </a:t>
            </a:r>
            <a:r>
              <a:rPr lang="en-US" sz="3800" dirty="0" err="1" smtClean="0"/>
              <a:t>flujo</a:t>
            </a:r>
            <a:r>
              <a:rPr lang="en-US" sz="3800" dirty="0" smtClean="0"/>
              <a:t> en el SCN</a:t>
            </a:r>
            <a:endParaRPr lang="en-US" sz="3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364" y="1188935"/>
            <a:ext cx="8718108" cy="520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III. </a:t>
            </a:r>
            <a:r>
              <a:rPr lang="en-US" sz="4000" dirty="0" err="1" smtClean="0"/>
              <a:t>Pasos</a:t>
            </a:r>
            <a:r>
              <a:rPr lang="en-US" sz="4000" dirty="0" smtClean="0"/>
              <a:t> </a:t>
            </a:r>
            <a:r>
              <a:rPr lang="en-US" sz="4000" dirty="0" err="1" smtClean="0"/>
              <a:t>para</a:t>
            </a:r>
            <a:r>
              <a:rPr lang="en-US" sz="4000" dirty="0" smtClean="0"/>
              <a:t> </a:t>
            </a:r>
            <a:r>
              <a:rPr lang="en-US" sz="4000" dirty="0" err="1" smtClean="0"/>
              <a:t>construir</a:t>
            </a:r>
            <a:r>
              <a:rPr lang="en-US" sz="4000" dirty="0" smtClean="0"/>
              <a:t> </a:t>
            </a:r>
            <a:r>
              <a:rPr lang="en-US" sz="4000" dirty="0" err="1" smtClean="0"/>
              <a:t>controles</a:t>
            </a:r>
            <a:r>
              <a:rPr lang="en-US" sz="4000" dirty="0" smtClean="0"/>
              <a:t> macro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300" dirty="0" err="1" smtClean="0"/>
              <a:t>Calcular</a:t>
            </a:r>
            <a:r>
              <a:rPr lang="en-US" sz="2300" dirty="0" smtClean="0"/>
              <a:t> </a:t>
            </a:r>
            <a:r>
              <a:rPr lang="en-US" sz="2300" dirty="0" err="1" smtClean="0"/>
              <a:t>ingreso</a:t>
            </a:r>
            <a:r>
              <a:rPr lang="en-US" sz="2300" dirty="0" smtClean="0"/>
              <a:t> </a:t>
            </a:r>
            <a:r>
              <a:rPr lang="en-US" sz="2300" dirty="0" err="1" smtClean="0"/>
              <a:t>primario</a:t>
            </a:r>
            <a:r>
              <a:rPr lang="en-US" sz="2300" dirty="0" smtClean="0"/>
              <a:t> </a:t>
            </a:r>
            <a:r>
              <a:rPr lang="en-US" sz="2300" dirty="0" smtClean="0"/>
              <a:t>de CNT </a:t>
            </a:r>
            <a:r>
              <a:rPr lang="en-US" sz="2300" dirty="0" err="1" smtClean="0"/>
              <a:t>usando</a:t>
            </a:r>
            <a:r>
              <a:rPr lang="en-US" sz="2300" dirty="0" smtClean="0"/>
              <a:t> la </a:t>
            </a:r>
            <a:r>
              <a:rPr lang="en-US" sz="2300" dirty="0" err="1" smtClean="0"/>
              <a:t>cuenta</a:t>
            </a:r>
            <a:r>
              <a:rPr lang="en-US" sz="2300" dirty="0" smtClean="0"/>
              <a:t> de la </a:t>
            </a:r>
            <a:r>
              <a:rPr lang="en-US" sz="2300" dirty="0" err="1" smtClean="0"/>
              <a:t>asignación</a:t>
            </a:r>
            <a:r>
              <a:rPr lang="en-US" sz="2300" dirty="0" smtClean="0"/>
              <a:t> del </a:t>
            </a:r>
            <a:r>
              <a:rPr lang="en-US" sz="2300" dirty="0" err="1" smtClean="0"/>
              <a:t>ingreso</a:t>
            </a:r>
            <a:r>
              <a:rPr lang="en-US" sz="2300" dirty="0" smtClean="0"/>
              <a:t> </a:t>
            </a:r>
            <a:r>
              <a:rPr lang="en-US" sz="2300" dirty="0" err="1" smtClean="0"/>
              <a:t>primario</a:t>
            </a:r>
            <a:r>
              <a:rPr lang="en-US" sz="2300" dirty="0" smtClean="0"/>
              <a:t> (de SCN)</a:t>
            </a:r>
            <a:endParaRPr lang="en-US" sz="2300" dirty="0" smtClean="0"/>
          </a:p>
          <a:p>
            <a:pPr lvl="1"/>
            <a:r>
              <a:rPr lang="en-US" sz="2300" dirty="0" err="1" smtClean="0"/>
              <a:t>I</a:t>
            </a:r>
            <a:r>
              <a:rPr lang="en-US" sz="2300" dirty="0" err="1" smtClean="0"/>
              <a:t>ngreso</a:t>
            </a:r>
            <a:r>
              <a:rPr lang="en-US" sz="2300" dirty="0" smtClean="0"/>
              <a:t> </a:t>
            </a:r>
            <a:r>
              <a:rPr lang="en-US" sz="2300" dirty="0" err="1" smtClean="0"/>
              <a:t>laboral</a:t>
            </a:r>
            <a:endParaRPr lang="en-US" sz="2300" dirty="0" smtClean="0"/>
          </a:p>
          <a:p>
            <a:pPr lvl="1"/>
            <a:r>
              <a:rPr lang="en-US" sz="2300" dirty="0" err="1" smtClean="0"/>
              <a:t>I</a:t>
            </a:r>
            <a:r>
              <a:rPr lang="en-US" sz="2300" dirty="0" err="1" smtClean="0"/>
              <a:t>ngreso</a:t>
            </a:r>
            <a:r>
              <a:rPr lang="en-US" sz="2300" dirty="0" smtClean="0"/>
              <a:t> </a:t>
            </a:r>
            <a:r>
              <a:rPr lang="en-US" sz="2300" dirty="0" smtClean="0"/>
              <a:t>Capital</a:t>
            </a:r>
          </a:p>
          <a:p>
            <a:pPr lvl="1"/>
            <a:r>
              <a:rPr lang="en-US" sz="2300" dirty="0" err="1" smtClean="0"/>
              <a:t>I</a:t>
            </a:r>
            <a:r>
              <a:rPr lang="en-US" sz="2300" dirty="0" err="1" smtClean="0"/>
              <a:t>ngreso</a:t>
            </a:r>
            <a:r>
              <a:rPr lang="en-US" sz="2300" dirty="0" smtClean="0"/>
              <a:t> </a:t>
            </a:r>
            <a:r>
              <a:rPr lang="en-US" sz="2300" dirty="0" smtClean="0"/>
              <a:t>de </a:t>
            </a:r>
            <a:r>
              <a:rPr lang="en-US" sz="2300" dirty="0" err="1" smtClean="0"/>
              <a:t>propiedad</a:t>
            </a:r>
            <a:endParaRPr lang="en-US" sz="2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/>
              <a:t>Calcular</a:t>
            </a:r>
            <a:r>
              <a:rPr lang="en-US" sz="2300" dirty="0" smtClean="0"/>
              <a:t> el </a:t>
            </a:r>
            <a:r>
              <a:rPr lang="en-US" sz="2300" dirty="0" err="1" smtClean="0"/>
              <a:t>consumo</a:t>
            </a:r>
            <a:r>
              <a:rPr lang="en-US" sz="2300" dirty="0" smtClean="0"/>
              <a:t> y el </a:t>
            </a:r>
            <a:r>
              <a:rPr lang="en-US" sz="2300" dirty="0" err="1" smtClean="0"/>
              <a:t>ahorro</a:t>
            </a:r>
            <a:r>
              <a:rPr lang="en-US" sz="2300" dirty="0" smtClean="0"/>
              <a:t> </a:t>
            </a:r>
            <a:r>
              <a:rPr lang="en-US" sz="2300" dirty="0" err="1" smtClean="0"/>
              <a:t>usando</a:t>
            </a:r>
            <a:r>
              <a:rPr lang="en-US" sz="2300" dirty="0" smtClean="0"/>
              <a:t> </a:t>
            </a:r>
            <a:r>
              <a:rPr lang="es-ES" sz="2400" dirty="0" smtClean="0"/>
              <a:t>l</a:t>
            </a:r>
            <a:r>
              <a:rPr lang="es-ES" sz="2400" dirty="0" smtClean="0"/>
              <a:t>a </a:t>
            </a:r>
            <a:r>
              <a:rPr lang="es-ES" sz="2400" dirty="0" smtClean="0"/>
              <a:t>cuenta de utilización del ingreso </a:t>
            </a:r>
            <a:r>
              <a:rPr lang="es-ES" sz="2400" dirty="0" smtClean="0"/>
              <a:t>disponible</a:t>
            </a:r>
            <a:r>
              <a:rPr lang="es-ES" sz="2400" dirty="0" smtClean="0"/>
              <a:t> </a:t>
            </a:r>
            <a:r>
              <a:rPr lang="es-ES" sz="2400" dirty="0" smtClean="0"/>
              <a:t>(de SCN)</a:t>
            </a:r>
            <a:endParaRPr lang="en-US" sz="2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/>
              <a:t>Construir</a:t>
            </a:r>
            <a:r>
              <a:rPr lang="en-US" sz="2300" dirty="0" smtClean="0"/>
              <a:t> </a:t>
            </a:r>
            <a:r>
              <a:rPr lang="en-US" sz="2300" dirty="0" err="1" smtClean="0"/>
              <a:t>cuenta</a:t>
            </a:r>
            <a:r>
              <a:rPr lang="en-US" sz="2300" dirty="0" smtClean="0"/>
              <a:t> de </a:t>
            </a:r>
            <a:r>
              <a:rPr lang="en-US" sz="2300" dirty="0" err="1" smtClean="0"/>
              <a:t>ciclo</a:t>
            </a:r>
            <a:r>
              <a:rPr lang="en-US" sz="2300" dirty="0" smtClean="0"/>
              <a:t> de </a:t>
            </a:r>
            <a:r>
              <a:rPr lang="en-US" sz="2300" dirty="0" err="1" smtClean="0"/>
              <a:t>vida</a:t>
            </a:r>
            <a:r>
              <a:rPr lang="en-US" sz="23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/>
              <a:t>Construir</a:t>
            </a:r>
            <a:r>
              <a:rPr lang="en-US" sz="2300" dirty="0" smtClean="0"/>
              <a:t> </a:t>
            </a:r>
            <a:r>
              <a:rPr lang="es-ES" sz="2300" dirty="0" smtClean="0"/>
              <a:t>reasignaciones públicas y privadas basadas en activos</a:t>
            </a:r>
          </a:p>
          <a:p>
            <a:pPr marL="514350" indent="-514350">
              <a:buNone/>
            </a:pPr>
            <a:r>
              <a:rPr lang="en-US" sz="2300" dirty="0" smtClean="0"/>
              <a:t>Nota: </a:t>
            </a:r>
            <a:r>
              <a:rPr lang="en-US" sz="2300" dirty="0" err="1" smtClean="0"/>
              <a:t>Métodos</a:t>
            </a:r>
            <a:r>
              <a:rPr lang="en-US" sz="2300" dirty="0" smtClean="0"/>
              <a:t> </a:t>
            </a:r>
            <a:r>
              <a:rPr lang="en-US" sz="2300" dirty="0" err="1" smtClean="0"/>
              <a:t>documentados</a:t>
            </a:r>
            <a:r>
              <a:rPr lang="en-US" sz="2300" dirty="0" smtClean="0"/>
              <a:t> en </a:t>
            </a:r>
            <a:r>
              <a:rPr lang="en-US" sz="2300" dirty="0" err="1" smtClean="0"/>
              <a:t>hoja</a:t>
            </a:r>
            <a:r>
              <a:rPr lang="en-US" sz="2300" dirty="0" smtClean="0"/>
              <a:t> </a:t>
            </a:r>
            <a:r>
              <a:rPr lang="en-US" sz="2300" i="1" dirty="0" smtClean="0"/>
              <a:t>LC y RA</a:t>
            </a:r>
            <a:r>
              <a:rPr lang="en-US" sz="2300" dirty="0" smtClean="0"/>
              <a:t>, Control macro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basado</a:t>
            </a:r>
            <a:r>
              <a:rPr lang="en-US" sz="2300" i="1" dirty="0" smtClean="0"/>
              <a:t> en </a:t>
            </a:r>
            <a:r>
              <a:rPr lang="en-US" sz="2300" i="1" dirty="0" smtClean="0"/>
              <a:t>Lab2.xlsx y Ejemplo.Chile.Lab2.xlsx.</a:t>
            </a:r>
            <a:endParaRPr lang="en-US" sz="2300" i="1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76741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</a:t>
            </a:r>
            <a:r>
              <a:rPr lang="en-US" dirty="0" err="1" smtClean="0"/>
              <a:t>Pasos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construir</a:t>
            </a:r>
            <a:r>
              <a:rPr lang="en-US" dirty="0" smtClean="0"/>
              <a:t> </a:t>
            </a:r>
            <a:r>
              <a:rPr lang="en-US" dirty="0" err="1" smtClean="0"/>
              <a:t>controles</a:t>
            </a:r>
            <a:r>
              <a:rPr lang="en-US" dirty="0" smtClean="0"/>
              <a:t> macro (</a:t>
            </a:r>
            <a:r>
              <a:rPr lang="en-US" dirty="0" err="1" smtClean="0"/>
              <a:t>continuación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Calcular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y </a:t>
            </a:r>
            <a:r>
              <a:rPr lang="en-US" dirty="0" err="1" smtClean="0"/>
              <a:t>privadas</a:t>
            </a:r>
            <a:r>
              <a:rPr lang="en-US" dirty="0" smtClean="0"/>
              <a:t> </a:t>
            </a:r>
            <a:r>
              <a:rPr lang="en-US" dirty="0" err="1" smtClean="0"/>
              <a:t>basadas</a:t>
            </a:r>
            <a:r>
              <a:rPr lang="en-US" dirty="0" smtClean="0"/>
              <a:t> en </a:t>
            </a:r>
            <a:r>
              <a:rPr lang="es-ES" dirty="0" smtClean="0"/>
              <a:t>l</a:t>
            </a:r>
            <a:r>
              <a:rPr lang="es-ES" dirty="0" smtClean="0"/>
              <a:t>a </a:t>
            </a:r>
            <a:r>
              <a:rPr lang="es-ES" dirty="0" smtClean="0"/>
              <a:t>cuenta de distribución secundaria del </a:t>
            </a:r>
            <a:r>
              <a:rPr lang="es-ES" dirty="0" smtClean="0"/>
              <a:t>ingreso de SCN </a:t>
            </a:r>
            <a:r>
              <a:rPr lang="en-US" dirty="0" smtClean="0"/>
              <a:t>(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de </a:t>
            </a:r>
            <a:r>
              <a:rPr lang="en-US" i="1" dirty="0" err="1" smtClean="0"/>
              <a:t>Transferencias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Construir</a:t>
            </a:r>
            <a:r>
              <a:rPr lang="en-US" dirty="0" smtClean="0"/>
              <a:t> </a:t>
            </a:r>
            <a:r>
              <a:rPr lang="en-US" dirty="0" err="1" smtClean="0"/>
              <a:t>resúmenes</a:t>
            </a:r>
            <a:r>
              <a:rPr lang="en-US" dirty="0" smtClean="0"/>
              <a:t> de </a:t>
            </a:r>
            <a:r>
              <a:rPr lang="en-US" dirty="0" err="1" smtClean="0"/>
              <a:t>reasignación</a:t>
            </a:r>
            <a:r>
              <a:rPr lang="en-US" dirty="0" smtClean="0"/>
              <a:t> de </a:t>
            </a:r>
            <a:r>
              <a:rPr lang="en-US" dirty="0" err="1" smtClean="0"/>
              <a:t>edad</a:t>
            </a:r>
            <a:r>
              <a:rPr lang="en-US" dirty="0" smtClean="0"/>
              <a:t> de CNT </a:t>
            </a:r>
            <a:r>
              <a:rPr lang="en-US" dirty="0" err="1" smtClean="0"/>
              <a:t>públicos</a:t>
            </a:r>
            <a:r>
              <a:rPr lang="en-US" dirty="0" smtClean="0"/>
              <a:t> y </a:t>
            </a:r>
            <a:r>
              <a:rPr lang="en-US" dirty="0" err="1" smtClean="0"/>
              <a:t>privados</a:t>
            </a:r>
            <a:r>
              <a:rPr lang="en-US" dirty="0" smtClean="0"/>
              <a:t> (</a:t>
            </a:r>
            <a:r>
              <a:rPr lang="en-US" i="1" dirty="0" err="1" smtClean="0"/>
              <a:t>Ver</a:t>
            </a:r>
            <a:r>
              <a:rPr lang="en-US" i="1" dirty="0" smtClean="0"/>
              <a:t> </a:t>
            </a:r>
            <a:r>
              <a:rPr lang="en-US" i="1" dirty="0" err="1" smtClean="0"/>
              <a:t>Hoja</a:t>
            </a:r>
            <a:r>
              <a:rPr lang="en-US" i="1" dirty="0" smtClean="0"/>
              <a:t> de Tablas CNT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Revisar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(</a:t>
            </a:r>
            <a:r>
              <a:rPr lang="en-US" i="1" dirty="0" err="1" smtClean="0"/>
              <a:t>Ver</a:t>
            </a:r>
            <a:r>
              <a:rPr lang="en-US" i="1" dirty="0" smtClean="0"/>
              <a:t> </a:t>
            </a:r>
            <a:r>
              <a:rPr lang="en-US" i="1" dirty="0" err="1" smtClean="0"/>
              <a:t>Hoja</a:t>
            </a:r>
            <a:r>
              <a:rPr lang="en-US" i="1" dirty="0" smtClean="0"/>
              <a:t> de Tablas CNT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4298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Calculando</a:t>
            </a:r>
            <a:r>
              <a:rPr lang="en-US" dirty="0" smtClean="0"/>
              <a:t>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Primario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300" dirty="0" err="1" smtClean="0"/>
              <a:t>Sistema</a:t>
            </a:r>
            <a:r>
              <a:rPr lang="en-US" sz="2300" dirty="0" smtClean="0"/>
              <a:t> de </a:t>
            </a:r>
            <a:r>
              <a:rPr lang="en-US" sz="2300" dirty="0" err="1" smtClean="0"/>
              <a:t>Cuentas</a:t>
            </a:r>
            <a:r>
              <a:rPr lang="en-US" sz="2300" dirty="0" smtClean="0"/>
              <a:t> </a:t>
            </a:r>
            <a:r>
              <a:rPr lang="en-US" sz="2300" dirty="0" err="1" smtClean="0"/>
              <a:t>Nacionales</a:t>
            </a:r>
            <a:endParaRPr lang="en-US" sz="23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789200676"/>
              </p:ext>
            </p:extLst>
          </p:nvPr>
        </p:nvGraphicFramePr>
        <p:xfrm>
          <a:off x="457200" y="2174875"/>
          <a:ext cx="4040188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1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Componentes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renta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primaria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Remuneración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asalariados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Excedente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explotación</a:t>
                      </a:r>
                      <a:r>
                        <a:rPr lang="en-US" baseline="0" dirty="0" smtClean="0"/>
                        <a:t> de  </a:t>
                      </a:r>
                      <a:r>
                        <a:rPr lang="en-US" baseline="0" dirty="0" err="1" smtClean="0"/>
                        <a:t>corporaciones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Ingreso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mixto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hogares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Ingreso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 la </a:t>
                      </a:r>
                      <a:r>
                        <a:rPr lang="en-US" dirty="0" err="1" smtClean="0"/>
                        <a:t>propiedad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Impuestos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sobre</a:t>
                      </a:r>
                      <a:r>
                        <a:rPr lang="en-US" baseline="0" dirty="0" smtClean="0"/>
                        <a:t> la </a:t>
                      </a:r>
                      <a:r>
                        <a:rPr lang="en-US" dirty="0" err="1" smtClean="0"/>
                        <a:t>producción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subsidios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dirty="0" err="1" smtClean="0"/>
              <a:t>Cuentas</a:t>
            </a:r>
            <a:r>
              <a:rPr lang="en-US" sz="2000" dirty="0" smtClean="0"/>
              <a:t> </a:t>
            </a:r>
            <a:r>
              <a:rPr lang="en-US" sz="2000" dirty="0" err="1" smtClean="0"/>
              <a:t>Nacionales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2361981922"/>
              </p:ext>
            </p:extLst>
          </p:nvPr>
        </p:nvGraphicFramePr>
        <p:xfrm>
          <a:off x="5403273" y="2174875"/>
          <a:ext cx="328352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35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Componentes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ingreso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primario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CNT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Ingreso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laboral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Ingreso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Ingreso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propiedad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4497388" y="2701636"/>
            <a:ext cx="905885" cy="3495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1"/>
          </p:cNvCxnSpPr>
          <p:nvPr/>
        </p:nvCxnSpPr>
        <p:spPr>
          <a:xfrm flipV="1">
            <a:off x="4497388" y="3051175"/>
            <a:ext cx="905885" cy="398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497388" y="3352800"/>
            <a:ext cx="1030576" cy="96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497388" y="3051175"/>
            <a:ext cx="1030576" cy="301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497388" y="3713018"/>
            <a:ext cx="905885" cy="2144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1"/>
          </p:cNvCxnSpPr>
          <p:nvPr/>
        </p:nvCxnSpPr>
        <p:spPr>
          <a:xfrm flipV="1">
            <a:off x="4497388" y="3051175"/>
            <a:ext cx="905885" cy="11883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497388" y="3352800"/>
            <a:ext cx="1030576" cy="8866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30" idx="1"/>
          </p:cNvCxnSpPr>
          <p:nvPr/>
        </p:nvCxnSpPr>
        <p:spPr>
          <a:xfrm>
            <a:off x="4497388" y="4239491"/>
            <a:ext cx="1030576" cy="581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527964" y="4509654"/>
            <a:ext cx="2175163" cy="6234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Consumo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57200" y="5680364"/>
            <a:ext cx="7647709" cy="9421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Fíjese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primario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menor</a:t>
            </a:r>
            <a:r>
              <a:rPr lang="en-US" dirty="0" smtClean="0"/>
              <a:t> en </a:t>
            </a:r>
            <a:r>
              <a:rPr lang="en-US" dirty="0" smtClean="0"/>
              <a:t>CNT </a:t>
            </a:r>
            <a:r>
              <a:rPr lang="en-US" dirty="0" err="1" smtClean="0"/>
              <a:t>que</a:t>
            </a:r>
            <a:r>
              <a:rPr lang="en-US" dirty="0" smtClean="0"/>
              <a:t> en SCN al </a:t>
            </a:r>
            <a:r>
              <a:rPr lang="en-US" dirty="0" err="1" smtClean="0"/>
              <a:t>punto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primario</a:t>
            </a:r>
            <a:r>
              <a:rPr lang="en-US" dirty="0" smtClean="0"/>
              <a:t> </a:t>
            </a:r>
            <a:r>
              <a:rPr lang="en-US" dirty="0" smtClean="0"/>
              <a:t>de SCN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impuestos</a:t>
            </a:r>
            <a:r>
              <a:rPr lang="en-US" dirty="0" smtClean="0"/>
              <a:t> al </a:t>
            </a:r>
            <a:r>
              <a:rPr lang="en-US" dirty="0" err="1" smtClean="0"/>
              <a:t>consumo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6065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Calculando</a:t>
            </a:r>
            <a:r>
              <a:rPr lang="en-US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primario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48" y="1259458"/>
            <a:ext cx="8816197" cy="5149968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Ajustes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convertir</a:t>
            </a:r>
            <a:r>
              <a:rPr lang="en-US" sz="2400" dirty="0" smtClean="0"/>
              <a:t> </a:t>
            </a:r>
            <a:r>
              <a:rPr lang="en-US" sz="2400" dirty="0" err="1" smtClean="0"/>
              <a:t>componentes</a:t>
            </a:r>
            <a:r>
              <a:rPr lang="en-US" sz="2400" dirty="0" smtClean="0"/>
              <a:t> SCN en </a:t>
            </a:r>
            <a:r>
              <a:rPr lang="en-US" sz="2400" dirty="0" err="1" smtClean="0"/>
              <a:t>componentes</a:t>
            </a:r>
            <a:r>
              <a:rPr lang="en-US" sz="2400" dirty="0" smtClean="0"/>
              <a:t> CNT</a:t>
            </a:r>
          </a:p>
          <a:p>
            <a:r>
              <a:rPr lang="en-US" sz="2000" dirty="0" err="1" smtClean="0"/>
              <a:t>Asignar</a:t>
            </a:r>
            <a:r>
              <a:rPr lang="en-US" sz="2000" dirty="0" smtClean="0"/>
              <a:t>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mixto</a:t>
            </a:r>
            <a:r>
              <a:rPr lang="en-US" sz="2000" dirty="0" smtClean="0"/>
              <a:t> </a:t>
            </a:r>
            <a:r>
              <a:rPr lang="en-US" sz="2000" dirty="0" smtClean="0"/>
              <a:t>entre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de </a:t>
            </a:r>
            <a:r>
              <a:rPr lang="en-US" sz="2000" dirty="0" smtClean="0"/>
              <a:t>capital y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laboral</a:t>
            </a:r>
            <a:r>
              <a:rPr lang="en-US" sz="2000" dirty="0" smtClean="0"/>
              <a:t>:</a:t>
            </a:r>
          </a:p>
          <a:p>
            <a:pPr lvl="1"/>
            <a:r>
              <a:rPr lang="es-ES" sz="1800" dirty="0" smtClean="0"/>
              <a:t>En SCN </a:t>
            </a:r>
            <a:r>
              <a:rPr lang="es-ES" sz="1800" dirty="0" smtClean="0"/>
              <a:t>el ingreso de </a:t>
            </a:r>
            <a:r>
              <a:rPr lang="es-ES" sz="1800" dirty="0" smtClean="0"/>
              <a:t>empresas de hogares no distingue los retornos al capital de los retornos al trabajo</a:t>
            </a:r>
            <a:r>
              <a:rPr lang="en-US" sz="1800" dirty="0" smtClean="0"/>
              <a:t>.  </a:t>
            </a:r>
          </a:p>
          <a:p>
            <a:pPr lvl="1"/>
            <a:r>
              <a:rPr lang="es-ES" sz="1800" dirty="0" smtClean="0"/>
              <a:t>En CNT 2/3 </a:t>
            </a:r>
            <a:r>
              <a:rPr lang="es-ES" sz="1800" dirty="0" smtClean="0"/>
              <a:t>del ingreso mixto bruto se </a:t>
            </a:r>
            <a:r>
              <a:rPr lang="es-ES" sz="1800" dirty="0" smtClean="0"/>
              <a:t>asigna </a:t>
            </a:r>
            <a:r>
              <a:rPr lang="es-ES" sz="1800" dirty="0" smtClean="0"/>
              <a:t>al ingreso laboral y </a:t>
            </a:r>
            <a:r>
              <a:rPr lang="es-ES" sz="1800" dirty="0" smtClean="0"/>
              <a:t>1/3 </a:t>
            </a:r>
            <a:r>
              <a:rPr lang="en-US" sz="1800" dirty="0" smtClean="0"/>
              <a:t>al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</a:t>
            </a:r>
            <a:r>
              <a:rPr lang="en-US" sz="1800" dirty="0" err="1" smtClean="0"/>
              <a:t>bruto</a:t>
            </a:r>
            <a:r>
              <a:rPr lang="en-US" sz="1800" dirty="0" smtClean="0"/>
              <a:t> de </a:t>
            </a:r>
            <a:r>
              <a:rPr lang="en-US" sz="1800" dirty="0" smtClean="0"/>
              <a:t>capital</a:t>
            </a:r>
          </a:p>
          <a:p>
            <a:r>
              <a:rPr lang="en-US" sz="2000" dirty="0" err="1" smtClean="0"/>
              <a:t>Impuestos</a:t>
            </a:r>
            <a:r>
              <a:rPr lang="en-US" sz="2000" dirty="0" smtClean="0"/>
              <a:t> </a:t>
            </a:r>
            <a:r>
              <a:rPr lang="en-US" sz="2000" dirty="0" err="1" smtClean="0"/>
              <a:t>sobre</a:t>
            </a:r>
            <a:r>
              <a:rPr lang="en-US" sz="2000" dirty="0" smtClean="0"/>
              <a:t> </a:t>
            </a:r>
            <a:r>
              <a:rPr lang="en-US" sz="2000" dirty="0" err="1" smtClean="0"/>
              <a:t>productos</a:t>
            </a:r>
            <a:r>
              <a:rPr lang="en-US" sz="2000" dirty="0" smtClean="0"/>
              <a:t> y </a:t>
            </a:r>
            <a:r>
              <a:rPr lang="en-US" sz="2000" dirty="0" err="1" smtClean="0"/>
              <a:t>producción</a:t>
            </a:r>
            <a:r>
              <a:rPr lang="en-US" sz="2000" dirty="0" smtClean="0"/>
              <a:t> </a:t>
            </a:r>
            <a:r>
              <a:rPr lang="en-US" sz="2000" dirty="0" err="1" smtClean="0"/>
              <a:t>menos</a:t>
            </a:r>
            <a:r>
              <a:rPr lang="en-US" sz="2000" dirty="0" smtClean="0"/>
              <a:t> </a:t>
            </a:r>
            <a:r>
              <a:rPr lang="en-US" sz="2000" dirty="0" err="1" smtClean="0"/>
              <a:t>subsidios</a:t>
            </a:r>
            <a:r>
              <a:rPr lang="en-US" sz="2000" dirty="0" smtClean="0"/>
              <a:t>. </a:t>
            </a:r>
          </a:p>
          <a:p>
            <a:pPr lvl="1"/>
            <a:r>
              <a:rPr lang="en-US" sz="1800" dirty="0" smtClean="0"/>
              <a:t>En CNT, </a:t>
            </a:r>
            <a:r>
              <a:rPr lang="en-US" sz="1800" dirty="0" err="1" smtClean="0"/>
              <a:t>tratados</a:t>
            </a:r>
            <a:r>
              <a:rPr lang="en-US" sz="1800" dirty="0" smtClean="0"/>
              <a:t> </a:t>
            </a:r>
            <a:r>
              <a:rPr lang="en-US" sz="1800" dirty="0" err="1" smtClean="0"/>
              <a:t>como</a:t>
            </a:r>
            <a:r>
              <a:rPr lang="en-US" sz="1800" dirty="0" smtClean="0"/>
              <a:t> </a:t>
            </a:r>
            <a:r>
              <a:rPr lang="en-US" sz="1800" dirty="0" err="1" smtClean="0"/>
              <a:t>impuestos</a:t>
            </a:r>
            <a:r>
              <a:rPr lang="en-US" sz="1800" dirty="0" smtClean="0"/>
              <a:t> </a:t>
            </a:r>
            <a:r>
              <a:rPr lang="en-US" sz="1800" dirty="0" err="1" smtClean="0"/>
              <a:t>sobre</a:t>
            </a:r>
            <a:r>
              <a:rPr lang="en-US" sz="1800" dirty="0" smtClean="0"/>
              <a:t>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</a:t>
            </a:r>
            <a:r>
              <a:rPr lang="en-US" sz="1800" dirty="0" err="1" smtClean="0"/>
              <a:t>laboral</a:t>
            </a:r>
            <a:r>
              <a:rPr lang="en-US" sz="1800" dirty="0" smtClean="0"/>
              <a:t>,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de </a:t>
            </a:r>
            <a:r>
              <a:rPr lang="en-US" sz="1800" dirty="0" err="1" smtClean="0"/>
              <a:t>activos</a:t>
            </a:r>
            <a:r>
              <a:rPr lang="en-US" sz="1800" dirty="0" smtClean="0"/>
              <a:t> o </a:t>
            </a:r>
            <a:r>
              <a:rPr lang="en-US" sz="1800" dirty="0" err="1" smtClean="0"/>
              <a:t>consumo</a:t>
            </a:r>
            <a:r>
              <a:rPr lang="en-US" sz="1800" dirty="0" smtClean="0"/>
              <a:t>. </a:t>
            </a:r>
          </a:p>
          <a:p>
            <a:pPr lvl="1"/>
            <a:r>
              <a:rPr lang="en-US" sz="1800" dirty="0" err="1" smtClean="0"/>
              <a:t>Ingreso</a:t>
            </a:r>
            <a:r>
              <a:rPr lang="en-US" sz="1800" dirty="0" smtClean="0"/>
              <a:t> </a:t>
            </a:r>
            <a:r>
              <a:rPr lang="en-US" sz="1800" dirty="0" err="1" smtClean="0"/>
              <a:t>laboral</a:t>
            </a:r>
            <a:r>
              <a:rPr lang="en-US" sz="1800" dirty="0" smtClean="0"/>
              <a:t> </a:t>
            </a:r>
            <a:r>
              <a:rPr lang="en-US" sz="1800" dirty="0" smtClean="0"/>
              <a:t>y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de capital </a:t>
            </a:r>
            <a:r>
              <a:rPr lang="en-US" sz="1800" dirty="0" smtClean="0"/>
              <a:t>se </a:t>
            </a:r>
            <a:r>
              <a:rPr lang="en-US" sz="1800" dirty="0" err="1" smtClean="0"/>
              <a:t>ajustan</a:t>
            </a:r>
            <a:r>
              <a:rPr lang="en-US" sz="1800" dirty="0" smtClean="0"/>
              <a:t> al </a:t>
            </a:r>
            <a:r>
              <a:rPr lang="en-US" sz="1800" dirty="0" err="1" smtClean="0"/>
              <a:t>alza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computar</a:t>
            </a:r>
            <a:r>
              <a:rPr lang="en-US" sz="1800" dirty="0" smtClean="0"/>
              <a:t> </a:t>
            </a:r>
            <a:r>
              <a:rPr lang="en-US" sz="1800" dirty="0" err="1" smtClean="0"/>
              <a:t>valores</a:t>
            </a:r>
            <a:r>
              <a:rPr lang="en-US" sz="1800" dirty="0" smtClean="0"/>
              <a:t> pre-</a:t>
            </a:r>
            <a:r>
              <a:rPr lang="en-US" sz="1800" dirty="0" err="1" smtClean="0"/>
              <a:t>impuestos</a:t>
            </a:r>
            <a:r>
              <a:rPr lang="en-US" sz="1800" dirty="0" smtClean="0"/>
              <a:t>.</a:t>
            </a:r>
          </a:p>
          <a:p>
            <a:pPr lvl="1"/>
            <a:r>
              <a:rPr lang="es-ES" sz="1800" dirty="0" smtClean="0"/>
              <a:t>El consumo se ajusta a la baja para obtener un valor pre-impuesto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err="1" smtClean="0"/>
              <a:t>Incluidos</a:t>
            </a:r>
            <a:r>
              <a:rPr lang="en-US" sz="1800" dirty="0" smtClean="0"/>
              <a:t> en los </a:t>
            </a:r>
            <a:r>
              <a:rPr lang="en-US" sz="1800" dirty="0" err="1" smtClean="0"/>
              <a:t>egresos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s-ES" sz="1800" dirty="0" smtClean="0"/>
              <a:t>junto con otros impuestos que financian los egresos públicos de transferencia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neto</a:t>
            </a:r>
            <a:r>
              <a:rPr lang="en-US" sz="2000" dirty="0" smtClean="0"/>
              <a:t> de capital</a:t>
            </a:r>
            <a:endParaRPr lang="en-US" sz="2000" dirty="0" smtClean="0"/>
          </a:p>
          <a:p>
            <a:pPr lvl="1"/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bruto</a:t>
            </a:r>
            <a:r>
              <a:rPr lang="en-US" sz="2000" dirty="0" smtClean="0"/>
              <a:t> de capital </a:t>
            </a:r>
            <a:r>
              <a:rPr lang="en-US" sz="2000" dirty="0" err="1" smtClean="0"/>
              <a:t>menos</a:t>
            </a:r>
            <a:r>
              <a:rPr lang="en-US" sz="2000" dirty="0" smtClean="0"/>
              <a:t> </a:t>
            </a:r>
            <a:r>
              <a:rPr lang="en-US" sz="2000" dirty="0" err="1" smtClean="0"/>
              <a:t>consumo</a:t>
            </a:r>
            <a:r>
              <a:rPr lang="en-US" sz="2000" dirty="0" smtClean="0"/>
              <a:t> capital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800" dirty="0" smtClean="0">
                <a:solidFill>
                  <a:srgbClr val="FF0000"/>
                </a:solidFill>
                <a:ea typeface="Times New Roman"/>
                <a:cs typeface="Times New Roman"/>
              </a:rPr>
              <a:t>Ajustando para impuestos sobre productos y producción menos subsidios</a:t>
            </a:r>
            <a:endParaRPr lang="en-US" sz="3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8" y="1417638"/>
          <a:ext cx="7996688" cy="4757075"/>
        </p:xfrm>
        <a:graphic>
          <a:graphicData uri="http://schemas.openxmlformats.org/drawingml/2006/table">
            <a:tbl>
              <a:tblPr/>
              <a:tblGrid>
                <a:gridCol w="3998344"/>
                <a:gridCol w="3998344"/>
              </a:tblGrid>
              <a:tr h="38147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Table 4.4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Flujo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SCN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Ajuste</a:t>
                      </a:r>
                      <a:r>
                        <a:rPr lang="es-CL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CNT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Impuestos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sobre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productos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Impuesto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sobre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el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reducido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6295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Otros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impuestos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sobre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la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producción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Asignado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al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trabajo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en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proporción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participación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en el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ingreso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laboral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9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Asignado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al capital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en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proporción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participación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ingreso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bruto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capital.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Subsidios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sobre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productos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Impuesto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sobre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consumo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reducido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95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Otros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subsidios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sobre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productos</a:t>
                      </a:r>
                      <a:endParaRPr lang="en-US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Asignado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al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trabajo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en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proporción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participación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ingreso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laboral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9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Asignado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al capital en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proporción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participación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ingreso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bruto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capital.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Calculando</a:t>
            </a:r>
            <a:r>
              <a:rPr lang="en-US" sz="4000" dirty="0" smtClean="0"/>
              <a:t> el </a:t>
            </a:r>
            <a:r>
              <a:rPr lang="en-US" sz="4000" dirty="0" err="1" smtClean="0"/>
              <a:t>consumo</a:t>
            </a:r>
            <a:r>
              <a:rPr lang="en-US" sz="4000" dirty="0" smtClean="0"/>
              <a:t> y el </a:t>
            </a:r>
            <a:r>
              <a:rPr lang="en-US" sz="4000" dirty="0" err="1" smtClean="0"/>
              <a:t>ahorro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El consumo privado y público se </a:t>
            </a:r>
            <a:r>
              <a:rPr lang="en-US" sz="2400" dirty="0" err="1" smtClean="0"/>
              <a:t>distinguen</a:t>
            </a:r>
            <a:r>
              <a:rPr lang="en-US" sz="2400" dirty="0" smtClean="0"/>
              <a:t> en CNT </a:t>
            </a:r>
          </a:p>
          <a:p>
            <a:pPr lvl="1"/>
            <a:r>
              <a:rPr lang="es-ES" sz="2000" dirty="0" smtClean="0"/>
              <a:t>En SCN, el consumo privado y público se informan en </a:t>
            </a:r>
            <a:r>
              <a:rPr lang="es-ES" sz="2000" dirty="0" smtClean="0"/>
              <a:t>l</a:t>
            </a:r>
            <a:r>
              <a:rPr lang="es-ES" sz="2000" dirty="0" smtClean="0"/>
              <a:t>a </a:t>
            </a:r>
            <a:r>
              <a:rPr lang="es-ES" sz="2000" dirty="0" smtClean="0"/>
              <a:t>cuenta de utilización del ingreso </a:t>
            </a:r>
            <a:r>
              <a:rPr lang="es-ES" sz="2000" dirty="0" smtClean="0"/>
              <a:t>disponible </a:t>
            </a:r>
            <a:r>
              <a:rPr lang="es-ES" sz="2000" dirty="0" smtClean="0"/>
              <a:t>para </a:t>
            </a:r>
            <a:r>
              <a:rPr lang="es-ES" sz="2000" dirty="0" smtClean="0"/>
              <a:t>hogares y </a:t>
            </a:r>
            <a:r>
              <a:rPr lang="es-ES" sz="2000" dirty="0" err="1" smtClean="0"/>
              <a:t>IPSFLs</a:t>
            </a:r>
            <a:r>
              <a:rPr lang="es-ES" sz="2000" dirty="0" smtClean="0"/>
              <a:t> </a:t>
            </a:r>
            <a:r>
              <a:rPr lang="es-ES" sz="2000" dirty="0" smtClean="0"/>
              <a:t>(gasto de consumo final). </a:t>
            </a:r>
          </a:p>
          <a:p>
            <a:r>
              <a:rPr lang="en-US" sz="2400" dirty="0" err="1" smtClean="0"/>
              <a:t>Ajustes</a:t>
            </a:r>
            <a:r>
              <a:rPr lang="en-US" sz="2400" dirty="0" smtClean="0"/>
              <a:t>:</a:t>
            </a:r>
          </a:p>
          <a:p>
            <a:pPr lvl="1"/>
            <a:r>
              <a:rPr lang="es-ES" sz="2000" dirty="0" smtClean="0"/>
              <a:t>Impuestos sobre productos y producción menos subsidios </a:t>
            </a:r>
          </a:p>
          <a:p>
            <a:pPr lvl="1"/>
            <a:r>
              <a:rPr lang="en-US" sz="2000" dirty="0" smtClean="0"/>
              <a:t>En </a:t>
            </a:r>
            <a:r>
              <a:rPr lang="en-US" sz="2000" dirty="0" err="1" smtClean="0"/>
              <a:t>algunos</a:t>
            </a:r>
            <a:r>
              <a:rPr lang="en-US" sz="2000" dirty="0" smtClean="0"/>
              <a:t> </a:t>
            </a:r>
            <a:r>
              <a:rPr lang="en-US" sz="2000" dirty="0" err="1" smtClean="0"/>
              <a:t>casos</a:t>
            </a:r>
            <a:r>
              <a:rPr lang="en-US" sz="2000" dirty="0" smtClean="0"/>
              <a:t>, </a:t>
            </a:r>
            <a:r>
              <a:rPr lang="en-US" sz="2000" dirty="0" err="1" smtClean="0"/>
              <a:t>mayormente</a:t>
            </a:r>
            <a:r>
              <a:rPr lang="en-US" sz="2000" dirty="0" smtClean="0"/>
              <a:t> </a:t>
            </a:r>
            <a:r>
              <a:rPr lang="en-US" sz="2000" dirty="0" err="1" smtClean="0"/>
              <a:t>consumo</a:t>
            </a:r>
            <a:r>
              <a:rPr lang="en-US" sz="2000" dirty="0" smtClean="0"/>
              <a:t> de </a:t>
            </a:r>
            <a:r>
              <a:rPr lang="en-US" sz="2000" dirty="0" err="1" smtClean="0"/>
              <a:t>salud</a:t>
            </a:r>
            <a:r>
              <a:rPr lang="en-US" sz="2000" dirty="0" smtClean="0"/>
              <a:t> </a:t>
            </a:r>
            <a:r>
              <a:rPr lang="en-US" sz="2000" dirty="0" err="1" smtClean="0"/>
              <a:t>financiado</a:t>
            </a:r>
            <a:r>
              <a:rPr lang="en-US" sz="2000" dirty="0" smtClean="0"/>
              <a:t> </a:t>
            </a:r>
            <a:r>
              <a:rPr lang="en-US" sz="2000" dirty="0" err="1" smtClean="0"/>
              <a:t>por</a:t>
            </a:r>
            <a:r>
              <a:rPr lang="en-US" sz="2000" dirty="0" smtClean="0"/>
              <a:t> el </a:t>
            </a:r>
            <a:r>
              <a:rPr lang="en-US" sz="2000" dirty="0" err="1" smtClean="0"/>
              <a:t>consumo</a:t>
            </a:r>
            <a:r>
              <a:rPr lang="en-US" sz="2000" dirty="0" smtClean="0"/>
              <a:t> </a:t>
            </a:r>
            <a:r>
              <a:rPr lang="en-US" sz="2000" dirty="0" err="1" smtClean="0"/>
              <a:t>público</a:t>
            </a:r>
            <a:r>
              <a:rPr lang="en-US" sz="2000" dirty="0" smtClean="0"/>
              <a:t> y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se </a:t>
            </a:r>
            <a:r>
              <a:rPr lang="en-US" sz="2000" dirty="0" err="1" smtClean="0"/>
              <a:t>reclasifica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consumo</a:t>
            </a:r>
            <a:r>
              <a:rPr lang="en-US" sz="2000" dirty="0" smtClean="0"/>
              <a:t> </a:t>
            </a:r>
            <a:r>
              <a:rPr lang="en-US" sz="2000" dirty="0" err="1" smtClean="0"/>
              <a:t>público</a:t>
            </a:r>
            <a:r>
              <a:rPr lang="en-US" sz="2000" dirty="0" smtClean="0"/>
              <a:t>. </a:t>
            </a:r>
          </a:p>
          <a:p>
            <a:r>
              <a:rPr lang="en-US" sz="2400" dirty="0" err="1" smtClean="0"/>
              <a:t>Ahorro</a:t>
            </a:r>
            <a:r>
              <a:rPr lang="en-US" sz="2400" dirty="0" smtClean="0"/>
              <a:t> en CNT:</a:t>
            </a:r>
          </a:p>
          <a:p>
            <a:pPr lvl="1"/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disponible</a:t>
            </a:r>
            <a:r>
              <a:rPr lang="en-US" sz="2000" dirty="0" smtClean="0"/>
              <a:t> </a:t>
            </a:r>
            <a:r>
              <a:rPr lang="en-US" sz="2000" dirty="0" err="1" smtClean="0"/>
              <a:t>menos</a:t>
            </a:r>
            <a:r>
              <a:rPr lang="en-US" sz="2000" dirty="0" smtClean="0"/>
              <a:t> </a:t>
            </a:r>
            <a:r>
              <a:rPr lang="en-US" sz="2000" dirty="0" err="1" smtClean="0"/>
              <a:t>consumo</a:t>
            </a:r>
            <a:endParaRPr lang="en-US" sz="2000" dirty="0" smtClean="0"/>
          </a:p>
          <a:p>
            <a:pPr lvl="1"/>
            <a:r>
              <a:rPr lang="en-US" sz="2000" dirty="0" err="1" smtClean="0"/>
              <a:t>Equivalente</a:t>
            </a:r>
            <a:r>
              <a:rPr lang="en-US" sz="2000" dirty="0" smtClean="0"/>
              <a:t> al valor SCN </a:t>
            </a:r>
            <a:r>
              <a:rPr lang="en-US" sz="2000" dirty="0" err="1" smtClean="0"/>
              <a:t>informado</a:t>
            </a:r>
            <a:r>
              <a:rPr lang="en-US" sz="2000" dirty="0" smtClean="0"/>
              <a:t> en </a:t>
            </a:r>
            <a:r>
              <a:rPr lang="es-ES" sz="2000" dirty="0" smtClean="0"/>
              <a:t>la cuenta de utilización del ingreso </a:t>
            </a:r>
            <a:r>
              <a:rPr lang="es-ES" sz="2000" dirty="0" smtClean="0"/>
              <a:t>disponible.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I. Introducción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z="2400" dirty="0" smtClean="0"/>
              <a:t>Objetivo de la sesión:  Construir controles agregados para CNT basados en el Sistema de Cuentas Nacionales (SCN) de Naciones Unidas.</a:t>
            </a:r>
          </a:p>
          <a:p>
            <a:r>
              <a:rPr lang="es-CO" sz="2400" dirty="0" smtClean="0"/>
              <a:t>Garantizar que las</a:t>
            </a:r>
            <a:r>
              <a:rPr lang="es-CO" sz="2400" dirty="0" smtClean="0">
                <a:solidFill>
                  <a:srgbClr val="00B050"/>
                </a:solidFill>
              </a:rPr>
              <a:t> </a:t>
            </a:r>
            <a:r>
              <a:rPr lang="es-CO" sz="2400" dirty="0" smtClean="0"/>
              <a:t>CNT están en concordancia con el SCN, soporte para describir la economía agregada </a:t>
            </a:r>
          </a:p>
          <a:p>
            <a:r>
              <a:rPr lang="es-CO" sz="2400" dirty="0" smtClean="0"/>
              <a:t>Algunas variables CNT no tienen directa contraparte en el SCN. Para estas variables, los controles agregados no pueden basarse en el SCN. </a:t>
            </a:r>
            <a:endParaRPr lang="es-CO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Resúmen</a:t>
            </a:r>
            <a:r>
              <a:rPr lang="en-US" dirty="0" smtClean="0"/>
              <a:t> de </a:t>
            </a:r>
            <a:r>
              <a:rPr lang="en-US" dirty="0" err="1" smtClean="0"/>
              <a:t>Transferencias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600200"/>
            <a:ext cx="3043382" cy="4525963"/>
          </a:xfrm>
        </p:spPr>
        <p:txBody>
          <a:bodyPr/>
          <a:lstStyle/>
          <a:p>
            <a:r>
              <a:rPr lang="en-US" sz="2600" dirty="0" err="1" smtClean="0"/>
              <a:t>Transferencias</a:t>
            </a:r>
            <a:r>
              <a:rPr lang="en-US" sz="2600" dirty="0" smtClean="0"/>
              <a:t> </a:t>
            </a:r>
            <a:r>
              <a:rPr lang="en-US" sz="2600" dirty="0" err="1" smtClean="0"/>
              <a:t>públicas</a:t>
            </a:r>
            <a:r>
              <a:rPr lang="en-US" sz="2600" dirty="0" smtClean="0"/>
              <a:t>: Entre </a:t>
            </a:r>
            <a:r>
              <a:rPr lang="en-US" sz="2600" dirty="0" err="1" smtClean="0"/>
              <a:t>privado</a:t>
            </a:r>
            <a:r>
              <a:rPr lang="en-US" sz="2600" dirty="0" smtClean="0"/>
              <a:t> o </a:t>
            </a:r>
            <a:r>
              <a:rPr lang="en-US" sz="2600" dirty="0" smtClean="0"/>
              <a:t>DRM </a:t>
            </a:r>
            <a:r>
              <a:rPr lang="en-US" sz="2600" dirty="0" smtClean="0"/>
              <a:t>y </a:t>
            </a:r>
            <a:r>
              <a:rPr lang="en-US" sz="2600" dirty="0" err="1" smtClean="0"/>
              <a:t>público</a:t>
            </a:r>
            <a:endParaRPr lang="en-US" sz="2600" dirty="0" smtClean="0"/>
          </a:p>
          <a:p>
            <a:r>
              <a:rPr lang="en-US" sz="2600" dirty="0" err="1" smtClean="0"/>
              <a:t>Transferencias</a:t>
            </a:r>
            <a:r>
              <a:rPr lang="en-US" sz="2600" dirty="0" smtClean="0"/>
              <a:t> </a:t>
            </a:r>
            <a:r>
              <a:rPr lang="en-US" sz="2600" dirty="0" err="1" smtClean="0"/>
              <a:t>privadas</a:t>
            </a:r>
            <a:r>
              <a:rPr lang="en-US" sz="2600" dirty="0" smtClean="0"/>
              <a:t>: Entre </a:t>
            </a:r>
            <a:r>
              <a:rPr lang="en-US" sz="2600" dirty="0" err="1" smtClean="0"/>
              <a:t>privadas</a:t>
            </a:r>
            <a:r>
              <a:rPr lang="en-US" sz="2600" dirty="0" smtClean="0"/>
              <a:t> y </a:t>
            </a:r>
            <a:r>
              <a:rPr lang="en-US" sz="2600" dirty="0" smtClean="0"/>
              <a:t>DRM </a:t>
            </a:r>
            <a:r>
              <a:rPr lang="en-US" sz="2600" dirty="0" smtClean="0"/>
              <a:t>y </a:t>
            </a:r>
            <a:r>
              <a:rPr lang="en-US" sz="2600" dirty="0" err="1" smtClean="0"/>
              <a:t>privadas</a:t>
            </a:r>
            <a:endParaRPr lang="en-US" sz="2600" dirty="0" smtClean="0"/>
          </a:p>
          <a:p>
            <a:r>
              <a:rPr lang="en-US" sz="2600" dirty="0" err="1" smtClean="0"/>
              <a:t>Públicas</a:t>
            </a:r>
            <a:r>
              <a:rPr lang="en-US" sz="2600" dirty="0" smtClean="0"/>
              <a:t> a </a:t>
            </a:r>
            <a:r>
              <a:rPr lang="en-US" sz="2600" dirty="0" err="1" smtClean="0"/>
              <a:t>públicas</a:t>
            </a:r>
            <a:r>
              <a:rPr lang="en-US" sz="2600" dirty="0" smtClean="0"/>
              <a:t> no son </a:t>
            </a:r>
            <a:r>
              <a:rPr lang="en-US" sz="2600" dirty="0" err="1" smtClean="0"/>
              <a:t>relevantes</a:t>
            </a:r>
            <a:endParaRPr lang="en-US" sz="2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73986163"/>
              </p:ext>
            </p:extLst>
          </p:nvPr>
        </p:nvGraphicFramePr>
        <p:xfrm>
          <a:off x="3043382" y="1417639"/>
          <a:ext cx="5910118" cy="4429395"/>
        </p:xfrm>
        <a:graphic>
          <a:graphicData uri="http://schemas.openxmlformats.org/drawingml/2006/table">
            <a:tbl>
              <a:tblPr/>
              <a:tblGrid>
                <a:gridCol w="1422610"/>
                <a:gridCol w="661213"/>
                <a:gridCol w="1422610"/>
                <a:gridCol w="1081985"/>
                <a:gridCol w="1321700"/>
              </a:tblGrid>
              <a:tr h="26697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Matriz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flujos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979"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Egresos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2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Resto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del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mundo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Ingreso</a:t>
                      </a:r>
                      <a:r>
                        <a:rPr lang="en-US" sz="16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416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Sector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Inter e intra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hogares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ingresos de transferencias </a:t>
                      </a:r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dinero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y en especie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inter-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hogares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79406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Sector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Público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relevante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Impuestos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9093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Resto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del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hogares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dinero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relevante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7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97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8954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Resúmen</a:t>
            </a:r>
            <a:r>
              <a:rPr lang="en-US" dirty="0" smtClean="0"/>
              <a:t> de </a:t>
            </a:r>
            <a:r>
              <a:rPr lang="en-US" dirty="0" err="1" smtClean="0"/>
              <a:t>transferencias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2545" y="1314840"/>
            <a:ext cx="2987964" cy="4525963"/>
          </a:xfrm>
        </p:spPr>
        <p:txBody>
          <a:bodyPr/>
          <a:lstStyle/>
          <a:p>
            <a:r>
              <a:rPr lang="es-ES" sz="2400" dirty="0" smtClean="0"/>
              <a:t>Flujos de SCN son los ingresos totales y los egresos para cada sector </a:t>
            </a:r>
          </a:p>
          <a:p>
            <a:r>
              <a:rPr lang="es-ES" sz="2400" dirty="0" smtClean="0"/>
              <a:t>CNT requiere estimaciones de flujos entre los tres sectores CNT</a:t>
            </a:r>
          </a:p>
          <a:p>
            <a:r>
              <a:rPr lang="es-ES" sz="2400" dirty="0" smtClean="0"/>
              <a:t>Los flujos del sector privado de SCN no son útiles para las CNT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4304300"/>
              </p:ext>
            </p:extLst>
          </p:nvPr>
        </p:nvGraphicFramePr>
        <p:xfrm>
          <a:off x="3644897" y="1171578"/>
          <a:ext cx="5384802" cy="4961778"/>
        </p:xfrm>
        <a:graphic>
          <a:graphicData uri="http://schemas.openxmlformats.org/drawingml/2006/table">
            <a:tbl>
              <a:tblPr/>
              <a:tblGrid>
                <a:gridCol w="1804796"/>
                <a:gridCol w="739672"/>
                <a:gridCol w="946778"/>
                <a:gridCol w="946778"/>
                <a:gridCol w="946778"/>
              </a:tblGrid>
              <a:tr h="2608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Matriz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SCN2008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898"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Egresos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3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Resto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del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mundo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089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1083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relevante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11083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Egresos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públicas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relevante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72031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Resto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del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mundo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relevante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9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8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Disponible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SCN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Requerido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30783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err="1" smtClean="0"/>
              <a:t>Estimando</a:t>
            </a:r>
            <a:r>
              <a:rPr lang="en-US" sz="3500" dirty="0" smtClean="0"/>
              <a:t> la </a:t>
            </a:r>
            <a:r>
              <a:rPr lang="en-US" sz="3500" dirty="0" err="1" smtClean="0"/>
              <a:t>matriz</a:t>
            </a:r>
            <a:r>
              <a:rPr lang="en-US" sz="3500" dirty="0" smtClean="0"/>
              <a:t> </a:t>
            </a:r>
            <a:r>
              <a:rPr lang="en-US" sz="3500" dirty="0" err="1" smtClean="0"/>
              <a:t>completa</a:t>
            </a:r>
            <a:r>
              <a:rPr lang="en-US" sz="3500" dirty="0" smtClean="0"/>
              <a:t> de </a:t>
            </a:r>
            <a:r>
              <a:rPr lang="en-US" sz="3500" dirty="0" err="1" smtClean="0"/>
              <a:t>transferencia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podrían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disponibles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agencias</a:t>
            </a:r>
            <a:r>
              <a:rPr lang="en-US" dirty="0" smtClean="0"/>
              <a:t> de </a:t>
            </a:r>
            <a:r>
              <a:rPr lang="en-US" dirty="0" err="1" smtClean="0"/>
              <a:t>estadísticas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asignarse</a:t>
            </a:r>
            <a:r>
              <a:rPr lang="en-US" dirty="0" smtClean="0"/>
              <a:t> a la </a:t>
            </a:r>
            <a:r>
              <a:rPr lang="en-US" dirty="0" err="1" smtClean="0"/>
              <a:t>celda</a:t>
            </a:r>
            <a:r>
              <a:rPr lang="en-US" dirty="0" smtClean="0"/>
              <a:t> </a:t>
            </a:r>
            <a:r>
              <a:rPr lang="en-US" dirty="0" err="1" smtClean="0"/>
              <a:t>apropiada</a:t>
            </a:r>
            <a:r>
              <a:rPr lang="en-US" dirty="0" smtClean="0"/>
              <a:t> en </a:t>
            </a:r>
            <a:r>
              <a:rPr lang="en-US" dirty="0" err="1" smtClean="0"/>
              <a:t>términos</a:t>
            </a:r>
            <a:r>
              <a:rPr lang="en-US" dirty="0" smtClean="0"/>
              <a:t> a priori</a:t>
            </a:r>
          </a:p>
          <a:p>
            <a:pPr lvl="1"/>
            <a:r>
              <a:rPr lang="en-US" dirty="0" err="1" smtClean="0"/>
              <a:t>Actuales</a:t>
            </a:r>
            <a:r>
              <a:rPr lang="en-US" dirty="0" smtClean="0"/>
              <a:t>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ingreso</a:t>
            </a:r>
            <a:r>
              <a:rPr lang="en-US" dirty="0" smtClean="0"/>
              <a:t> y </a:t>
            </a:r>
            <a:r>
              <a:rPr lang="en-US" dirty="0" err="1" smtClean="0"/>
              <a:t>riqueza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empleos</a:t>
            </a:r>
            <a:r>
              <a:rPr lang="en-US" dirty="0" smtClean="0"/>
              <a:t> del </a:t>
            </a:r>
            <a:r>
              <a:rPr lang="en-US" dirty="0" smtClean="0"/>
              <a:t>sector </a:t>
            </a:r>
            <a:r>
              <a:rPr lang="en-US" dirty="0" err="1" smtClean="0"/>
              <a:t>privado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Transferencia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r>
              <a:rPr lang="en-US" dirty="0" smtClean="0"/>
              <a:t>, </a:t>
            </a:r>
            <a:r>
              <a:rPr lang="en-US" dirty="0" smtClean="0"/>
              <a:t>en </a:t>
            </a:r>
            <a:r>
              <a:rPr lang="en-US" dirty="0" err="1" smtClean="0"/>
              <a:t>especie</a:t>
            </a:r>
            <a:endParaRPr lang="en-US" dirty="0" smtClean="0"/>
          </a:p>
          <a:p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se </a:t>
            </a:r>
            <a:r>
              <a:rPr lang="en-US" dirty="0" err="1" smtClean="0"/>
              <a:t>estiman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reglas</a:t>
            </a:r>
            <a:r>
              <a:rPr lang="en-US" dirty="0" smtClean="0"/>
              <a:t> simples de </a:t>
            </a:r>
            <a:r>
              <a:rPr lang="en-US" dirty="0" err="1" smtClean="0"/>
              <a:t>distribución</a:t>
            </a:r>
            <a:r>
              <a:rPr lang="en-US" dirty="0" smtClean="0"/>
              <a:t> (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de </a:t>
            </a:r>
            <a:r>
              <a:rPr lang="en-US" dirty="0" err="1" smtClean="0"/>
              <a:t>cálculo</a:t>
            </a:r>
            <a:r>
              <a:rPr lang="en-US" dirty="0" smtClean="0"/>
              <a:t>).  </a:t>
            </a:r>
          </a:p>
        </p:txBody>
      </p:sp>
    </p:spTree>
    <p:extLst>
      <p:ext uri="{BB962C8B-B14F-4D97-AF65-F5344CB8AC3E}">
        <p14:creationId xmlns="" xmlns:p14="http://schemas.microsoft.com/office/powerpoint/2010/main" val="634906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Hoja</a:t>
            </a:r>
            <a:r>
              <a:rPr lang="en-US" dirty="0" smtClean="0"/>
              <a:t> de macro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de control macro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 en el </a:t>
            </a:r>
            <a:r>
              <a:rPr lang="en-US" dirty="0" err="1" smtClean="0"/>
              <a:t>sitio</a:t>
            </a:r>
            <a:r>
              <a:rPr lang="en-US" dirty="0" smtClean="0"/>
              <a:t> web de CNT: </a:t>
            </a:r>
            <a:r>
              <a:rPr lang="en-US" dirty="0" smtClean="0">
                <a:hlinkClick r:id="rId2"/>
              </a:rPr>
              <a:t>http://www.ntaccounts.org/web/nta/show/Documents/Meetings/Santiago%20Training%20Workshop%202013</a:t>
            </a:r>
            <a:endParaRPr lang="en-US" dirty="0" smtClean="0"/>
          </a:p>
          <a:p>
            <a:r>
              <a:rPr lang="es-ES" dirty="0" smtClean="0"/>
              <a:t>Calcula controles macro simples basados en los datos del modelos del SCN de NNUU </a:t>
            </a:r>
          </a:p>
          <a:p>
            <a:r>
              <a:rPr lang="es-ES" dirty="0" smtClean="0"/>
              <a:t>Se puede usar para calcular controles macro reemplazando datos SCN para cualquier país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883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DIAPOSITIVAS ADICIONALES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7461" y="147920"/>
          <a:ext cx="2602782" cy="4396740"/>
        </p:xfrm>
        <a:graphic>
          <a:graphicData uri="http://schemas.openxmlformats.org/drawingml/2006/table">
            <a:tbl>
              <a:tblPr/>
              <a:tblGrid>
                <a:gridCol w="2156368"/>
                <a:gridCol w="446414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Tabla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4.20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Reasignaciones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edad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por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agregado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Reasignaciones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públicas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de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edad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Transferencias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-29.7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Ingresos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públicos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transferencia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471.3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Ingresos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públicos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transferencia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en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especie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Ingresos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públicos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transferencia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en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especia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Egresos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públicos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transferencia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500.9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Impuestos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y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otros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ingresos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fiscales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458.9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Déficit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transferencia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(+)/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excedente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(-)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Transferencias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netas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Reasignaciones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basadas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en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activfos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Renta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activo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Renta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capital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Renta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propiedad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Ingresos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públicos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renta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propiedad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Egresos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públicos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propiedad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inc. 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25717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Ahorro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público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78106" y="828150"/>
            <a:ext cx="1968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→</a:t>
            </a:r>
            <a:r>
              <a:rPr lang="en-US" sz="1100" dirty="0" smtClean="0">
                <a:solidFill>
                  <a:srgbClr val="FF0000"/>
                </a:solidFill>
              </a:rPr>
              <a:t>de </a:t>
            </a:r>
            <a:r>
              <a:rPr lang="en-US" sz="1100" dirty="0" err="1" smtClean="0">
                <a:solidFill>
                  <a:srgbClr val="FF0000"/>
                </a:solidFill>
              </a:rPr>
              <a:t>consumo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r>
              <a:rPr lang="en-US" sz="1100" dirty="0" err="1" smtClean="0">
                <a:solidFill>
                  <a:srgbClr val="FF0000"/>
                </a:solidFill>
              </a:rPr>
              <a:t>público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endParaRPr lang="en-US" sz="11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98869" y="3485074"/>
          <a:ext cx="6340416" cy="1600200"/>
        </p:xfrm>
        <a:graphic>
          <a:graphicData uri="http://schemas.openxmlformats.org/drawingml/2006/table">
            <a:tbl>
              <a:tblPr/>
              <a:tblGrid>
                <a:gridCol w="2690351"/>
                <a:gridCol w="327112"/>
                <a:gridCol w="350095"/>
                <a:gridCol w="521577"/>
                <a:gridCol w="294500"/>
                <a:gridCol w="346471"/>
                <a:gridCol w="301576"/>
                <a:gridCol w="341425"/>
                <a:gridCol w="302324"/>
                <a:gridCol w="428293"/>
                <a:gridCol w="436692"/>
              </a:tblGrid>
              <a:tr h="120000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Tabla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4.14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SCN Secondary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Distribution of Income, UNSNA 2008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Gov.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Econ.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 income,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Current transfers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Current taxes on income, wealth, etc.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Net social contributions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Social benefits other than social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trans.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kind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Other current transfers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Disposable income,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90243" y="5210355"/>
          <a:ext cx="4902199" cy="1333500"/>
        </p:xfrm>
        <a:graphic>
          <a:graphicData uri="http://schemas.openxmlformats.org/drawingml/2006/table">
            <a:tbl>
              <a:tblPr/>
              <a:tblGrid>
                <a:gridCol w="2317577"/>
                <a:gridCol w="696227"/>
                <a:gridCol w="600853"/>
                <a:gridCol w="658077"/>
                <a:gridCol w="629465"/>
              </a:tblGrid>
              <a:tr h="1905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Domestic </a:t>
                      </a:r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current transfers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excluding transfers within government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Outflows from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Private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Public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Inflows 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Private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Public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reeform 6"/>
          <p:cNvSpPr/>
          <p:nvPr/>
        </p:nvSpPr>
        <p:spPr>
          <a:xfrm>
            <a:off x="2700068" y="1224951"/>
            <a:ext cx="4198189" cy="3398807"/>
          </a:xfrm>
          <a:custGeom>
            <a:avLst/>
            <a:gdLst>
              <a:gd name="connsiteX0" fmla="*/ 4063041 w 4198189"/>
              <a:gd name="connsiteY0" fmla="*/ 3398807 h 3398807"/>
              <a:gd name="connsiteX1" fmla="*/ 4045789 w 4198189"/>
              <a:gd name="connsiteY1" fmla="*/ 1509623 h 3398807"/>
              <a:gd name="connsiteX2" fmla="*/ 3148641 w 4198189"/>
              <a:gd name="connsiteY2" fmla="*/ 370936 h 3398807"/>
              <a:gd name="connsiteX3" fmla="*/ 0 w 4198189"/>
              <a:gd name="connsiteY3" fmla="*/ 0 h 3398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8189" h="3398807">
                <a:moveTo>
                  <a:pt x="4063041" y="3398807"/>
                </a:moveTo>
                <a:cubicBezTo>
                  <a:pt x="4130615" y="2706537"/>
                  <a:pt x="4198189" y="2014268"/>
                  <a:pt x="4045789" y="1509623"/>
                </a:cubicBezTo>
                <a:cubicBezTo>
                  <a:pt x="3893389" y="1004978"/>
                  <a:pt x="3822939" y="622540"/>
                  <a:pt x="3148641" y="370936"/>
                </a:cubicBezTo>
                <a:cubicBezTo>
                  <a:pt x="2474343" y="119332"/>
                  <a:pt x="506083" y="67574"/>
                  <a:pt x="0" y="0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91442" y="1242204"/>
            <a:ext cx="3930769" cy="4813539"/>
          </a:xfrm>
          <a:custGeom>
            <a:avLst/>
            <a:gdLst>
              <a:gd name="connsiteX0" fmla="*/ 3873260 w 3930769"/>
              <a:gd name="connsiteY0" fmla="*/ 4813539 h 4813539"/>
              <a:gd name="connsiteX1" fmla="*/ 3812875 w 3930769"/>
              <a:gd name="connsiteY1" fmla="*/ 1725283 h 4813539"/>
              <a:gd name="connsiteX2" fmla="*/ 3165894 w 3930769"/>
              <a:gd name="connsiteY2" fmla="*/ 698739 h 4813539"/>
              <a:gd name="connsiteX3" fmla="*/ 1449237 w 3930769"/>
              <a:gd name="connsiteY3" fmla="*/ 267419 h 4813539"/>
              <a:gd name="connsiteX4" fmla="*/ 0 w 3930769"/>
              <a:gd name="connsiteY4" fmla="*/ 0 h 4813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0769" h="4813539">
                <a:moveTo>
                  <a:pt x="3873260" y="4813539"/>
                </a:moveTo>
                <a:cubicBezTo>
                  <a:pt x="3902014" y="3612311"/>
                  <a:pt x="3930769" y="2411083"/>
                  <a:pt x="3812875" y="1725283"/>
                </a:cubicBezTo>
                <a:cubicBezTo>
                  <a:pt x="3694981" y="1039483"/>
                  <a:pt x="3559834" y="941716"/>
                  <a:pt x="3165894" y="698739"/>
                </a:cubicBezTo>
                <a:cubicBezTo>
                  <a:pt x="2771954" y="455762"/>
                  <a:pt x="1976886" y="383875"/>
                  <a:pt x="1449237" y="267419"/>
                </a:cubicBezTo>
                <a:cubicBezTo>
                  <a:pt x="921588" y="150963"/>
                  <a:pt x="221411" y="35943"/>
                  <a:pt x="0" y="0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-1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err="1" smtClean="0">
                <a:latin typeface="+mn-lt"/>
              </a:rPr>
              <a:t>Ejemplo</a:t>
            </a:r>
            <a:r>
              <a:rPr lang="en-US" sz="1700" dirty="0" smtClean="0">
                <a:latin typeface="+mn-lt"/>
              </a:rPr>
              <a:t>: </a:t>
            </a:r>
            <a:r>
              <a:rPr lang="en-US" sz="1700" dirty="0" err="1" smtClean="0">
                <a:latin typeface="+mn-lt"/>
              </a:rPr>
              <a:t>Ingresos</a:t>
            </a:r>
            <a:r>
              <a:rPr lang="en-US" sz="1700" dirty="0" smtClean="0">
                <a:latin typeface="+mn-lt"/>
              </a:rPr>
              <a:t> de </a:t>
            </a:r>
            <a:r>
              <a:rPr lang="en-US" sz="1700" dirty="0" err="1" smtClean="0">
                <a:latin typeface="+mn-lt"/>
              </a:rPr>
              <a:t>transferencia</a:t>
            </a:r>
            <a:r>
              <a:rPr lang="en-US" sz="1700" dirty="0" smtClean="0">
                <a:latin typeface="+mn-lt"/>
              </a:rPr>
              <a:t> </a:t>
            </a:r>
            <a:r>
              <a:rPr lang="en-US" sz="1700" dirty="0" err="1" smtClean="0">
                <a:latin typeface="+mn-lt"/>
              </a:rPr>
              <a:t>públicos</a:t>
            </a:r>
            <a:endParaRPr lang="en-US" sz="17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1331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196459" y="698740"/>
          <a:ext cx="3378200" cy="1524000"/>
        </p:xfrm>
        <a:graphic>
          <a:graphicData uri="http://schemas.openxmlformats.org/drawingml/2006/table">
            <a:tbl>
              <a:tblPr/>
              <a:tblGrid>
                <a:gridCol w="2731108"/>
                <a:gridCol w="647092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4.11 Aggregate lifecycle flows, UNSNA 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Lifecycle Deficit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Consumption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1,266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Consumption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Private Consumption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Labor Income 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1,236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Earnings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Self-employment Labor Income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1025" y="2613804"/>
          <a:ext cx="8413634" cy="1676400"/>
        </p:xfrm>
        <a:graphic>
          <a:graphicData uri="http://schemas.openxmlformats.org/drawingml/2006/table">
            <a:tbl>
              <a:tblPr/>
              <a:tblGrid>
                <a:gridCol w="2547165"/>
                <a:gridCol w="603510"/>
                <a:gridCol w="568008"/>
                <a:gridCol w="603510"/>
                <a:gridCol w="576884"/>
                <a:gridCol w="594635"/>
                <a:gridCol w="550259"/>
                <a:gridCol w="683385"/>
                <a:gridCol w="532509"/>
                <a:gridCol w="603510"/>
                <a:gridCol w="550259"/>
              </a:tblGrid>
              <a:tr h="128427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4.10 SNA Use of Disposable Income,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42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Private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General Government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Economy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Disposable income,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Final consumption expenditure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Adjustment for the change in pension entitlements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4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Saving,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 external balance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1025" y="569343"/>
          <a:ext cx="4454107" cy="1668780"/>
        </p:xfrm>
        <a:graphic>
          <a:graphicData uri="http://schemas.openxmlformats.org/drawingml/2006/table">
            <a:tbl>
              <a:tblPr/>
              <a:tblGrid>
                <a:gridCol w="1365850"/>
                <a:gridCol w="319178"/>
                <a:gridCol w="802256"/>
                <a:gridCol w="810883"/>
                <a:gridCol w="560717"/>
                <a:gridCol w="595223"/>
              </a:tblGrid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4.8 Allocation of taxes and subsidies on products and production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Compens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employees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Self-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empl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labor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income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Capital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Consumption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Taxes on products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Subsidies on products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Taxes on production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Subsidies on production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Freeform 21"/>
          <p:cNvSpPr/>
          <p:nvPr/>
        </p:nvSpPr>
        <p:spPr>
          <a:xfrm>
            <a:off x="4917057" y="1371600"/>
            <a:ext cx="4183811" cy="2165230"/>
          </a:xfrm>
          <a:custGeom>
            <a:avLst/>
            <a:gdLst>
              <a:gd name="connsiteX0" fmla="*/ 0 w 4183811"/>
              <a:gd name="connsiteY0" fmla="*/ 2165230 h 2165230"/>
              <a:gd name="connsiteX1" fmla="*/ 3036498 w 4183811"/>
              <a:gd name="connsiteY1" fmla="*/ 1785668 h 2165230"/>
              <a:gd name="connsiteX2" fmla="*/ 4080294 w 4183811"/>
              <a:gd name="connsiteY2" fmla="*/ 785004 h 2165230"/>
              <a:gd name="connsiteX3" fmla="*/ 3657600 w 4183811"/>
              <a:gd name="connsiteY3" fmla="*/ 0 h 2165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3811" h="2165230">
                <a:moveTo>
                  <a:pt x="0" y="2165230"/>
                </a:moveTo>
                <a:cubicBezTo>
                  <a:pt x="1178224" y="2090468"/>
                  <a:pt x="2356449" y="2015706"/>
                  <a:pt x="3036498" y="1785668"/>
                </a:cubicBezTo>
                <a:cubicBezTo>
                  <a:pt x="3716547" y="1555630"/>
                  <a:pt x="3976777" y="1082615"/>
                  <a:pt x="4080294" y="785004"/>
                </a:cubicBezTo>
                <a:cubicBezTo>
                  <a:pt x="4183811" y="487393"/>
                  <a:pt x="3740989" y="171091"/>
                  <a:pt x="3657600" y="0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477109" y="1252268"/>
            <a:ext cx="3847382" cy="921589"/>
          </a:xfrm>
          <a:custGeom>
            <a:avLst/>
            <a:gdLst>
              <a:gd name="connsiteX0" fmla="*/ 0 w 3847382"/>
              <a:gd name="connsiteY0" fmla="*/ 921589 h 921589"/>
              <a:gd name="connsiteX1" fmla="*/ 2078966 w 3847382"/>
              <a:gd name="connsiteY1" fmla="*/ 102079 h 921589"/>
              <a:gd name="connsiteX2" fmla="*/ 3847382 w 3847382"/>
              <a:gd name="connsiteY2" fmla="*/ 309113 h 921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7382" h="921589">
                <a:moveTo>
                  <a:pt x="0" y="921589"/>
                </a:moveTo>
                <a:cubicBezTo>
                  <a:pt x="718868" y="562873"/>
                  <a:pt x="1437736" y="204158"/>
                  <a:pt x="2078966" y="102079"/>
                </a:cubicBezTo>
                <a:cubicBezTo>
                  <a:pt x="2720196" y="0"/>
                  <a:pt x="3604404" y="340743"/>
                  <a:pt x="3847382" y="309113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795623" y="1492370"/>
            <a:ext cx="4528868" cy="2061713"/>
          </a:xfrm>
          <a:custGeom>
            <a:avLst/>
            <a:gdLst>
              <a:gd name="connsiteX0" fmla="*/ 0 w 4528868"/>
              <a:gd name="connsiteY0" fmla="*/ 2061713 h 2061713"/>
              <a:gd name="connsiteX1" fmla="*/ 1337094 w 4528868"/>
              <a:gd name="connsiteY1" fmla="*/ 974785 h 2061713"/>
              <a:gd name="connsiteX2" fmla="*/ 3071003 w 4528868"/>
              <a:gd name="connsiteY2" fmla="*/ 146649 h 2061713"/>
              <a:gd name="connsiteX3" fmla="*/ 4528868 w 4528868"/>
              <a:gd name="connsiteY3" fmla="*/ 94890 h 2061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8868" h="2061713">
                <a:moveTo>
                  <a:pt x="0" y="2061713"/>
                </a:moveTo>
                <a:cubicBezTo>
                  <a:pt x="412630" y="1677837"/>
                  <a:pt x="825260" y="1293962"/>
                  <a:pt x="1337094" y="974785"/>
                </a:cubicBezTo>
                <a:cubicBezTo>
                  <a:pt x="1848928" y="655608"/>
                  <a:pt x="2539041" y="293298"/>
                  <a:pt x="3071003" y="146649"/>
                </a:cubicBezTo>
                <a:cubicBezTo>
                  <a:pt x="3602965" y="0"/>
                  <a:pt x="4280140" y="143773"/>
                  <a:pt x="4528868" y="94890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-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+mn-lt"/>
              </a:rPr>
              <a:t>Ejemplo</a:t>
            </a:r>
            <a:r>
              <a:rPr lang="en-US" sz="2000" dirty="0" smtClean="0">
                <a:latin typeface="+mn-lt"/>
              </a:rPr>
              <a:t>: </a:t>
            </a:r>
            <a:r>
              <a:rPr lang="en-US" sz="2000" dirty="0" err="1" smtClean="0">
                <a:latin typeface="+mn-lt"/>
              </a:rPr>
              <a:t>controles</a:t>
            </a:r>
            <a:r>
              <a:rPr lang="en-US" sz="2000" dirty="0" smtClean="0">
                <a:latin typeface="+mn-lt"/>
              </a:rPr>
              <a:t> macro </a:t>
            </a:r>
            <a:r>
              <a:rPr lang="en-US" sz="2000" dirty="0" err="1" smtClean="0">
                <a:latin typeface="+mn-lt"/>
              </a:rPr>
              <a:t>para</a:t>
            </a:r>
            <a:r>
              <a:rPr lang="en-US" sz="2000" dirty="0" smtClean="0">
                <a:latin typeface="+mn-lt"/>
              </a:rPr>
              <a:t> el </a:t>
            </a:r>
            <a:r>
              <a:rPr lang="en-US" sz="2000" dirty="0" err="1" smtClean="0">
                <a:latin typeface="+mn-lt"/>
              </a:rPr>
              <a:t>consumo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3791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7240" y="828112"/>
          <a:ext cx="8370500" cy="2849880"/>
        </p:xfrm>
        <a:graphic>
          <a:graphicData uri="http://schemas.openxmlformats.org/drawingml/2006/table">
            <a:tbl>
              <a:tblPr/>
              <a:tblGrid>
                <a:gridCol w="2832341"/>
                <a:gridCol w="724619"/>
                <a:gridCol w="379562"/>
                <a:gridCol w="793630"/>
                <a:gridCol w="439948"/>
                <a:gridCol w="733245"/>
                <a:gridCol w="448573"/>
                <a:gridCol w="664234"/>
                <a:gridCol w="353683"/>
                <a:gridCol w="690114"/>
                <a:gridCol w="310551"/>
              </a:tblGrid>
              <a:tr h="128427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4.5 SNA Allocation of Primary Income Account, UNSNA, 2008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General Government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Economy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surplus, gross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surplus of corporations and NPISHs, gross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surplus of households, gross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Mixed income, gross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surplus,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surplus, net, corporations, NPISHs</a:t>
                      </a:r>
                    </a:p>
                  </a:txBody>
                  <a:tcPr marL="57792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surplus, net, households</a:t>
                      </a:r>
                    </a:p>
                  </a:txBody>
                  <a:tcPr marL="57792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Mixed income,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Compensation of employees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Taxes on production and imports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4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Subsidies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4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Property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 income, 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39727" y="3864610"/>
          <a:ext cx="4454107" cy="1668780"/>
        </p:xfrm>
        <a:graphic>
          <a:graphicData uri="http://schemas.openxmlformats.org/drawingml/2006/table">
            <a:tbl>
              <a:tblPr/>
              <a:tblGrid>
                <a:gridCol w="1365850"/>
                <a:gridCol w="319178"/>
                <a:gridCol w="802256"/>
                <a:gridCol w="810883"/>
                <a:gridCol w="560717"/>
                <a:gridCol w="595223"/>
              </a:tblGrid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4.8 Allocation of taxes and subsidies on products and production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Compens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employees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Self-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empl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labor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income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Capital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Consumption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Taxes on products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Subsidies on products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Taxes on production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Subsidies on production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025" y="3864610"/>
          <a:ext cx="3378200" cy="1524000"/>
        </p:xfrm>
        <a:graphic>
          <a:graphicData uri="http://schemas.openxmlformats.org/drawingml/2006/table">
            <a:tbl>
              <a:tblPr/>
              <a:tblGrid>
                <a:gridCol w="2731108"/>
                <a:gridCol w="647092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4.11 Aggregate lifecycle flows, UNSNA 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Lifecycle Deficit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Consumption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1,266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Consumption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Private Consumption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Labor Income 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1,236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Earnings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Self-employment Labor Income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>
            <a:off x="3545457" y="2932957"/>
            <a:ext cx="833886" cy="2156604"/>
          </a:xfrm>
          <a:custGeom>
            <a:avLst/>
            <a:gdLst>
              <a:gd name="connsiteX0" fmla="*/ 552090 w 833886"/>
              <a:gd name="connsiteY0" fmla="*/ 0 h 2156604"/>
              <a:gd name="connsiteX1" fmla="*/ 741871 w 833886"/>
              <a:gd name="connsiteY1" fmla="*/ 879894 h 2156604"/>
              <a:gd name="connsiteX2" fmla="*/ 0 w 833886"/>
              <a:gd name="connsiteY2" fmla="*/ 2156604 h 215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886" h="2156604">
                <a:moveTo>
                  <a:pt x="552090" y="0"/>
                </a:moveTo>
                <a:cubicBezTo>
                  <a:pt x="692988" y="260230"/>
                  <a:pt x="833886" y="520460"/>
                  <a:pt x="741871" y="879894"/>
                </a:cubicBezTo>
                <a:cubicBezTo>
                  <a:pt x="649856" y="1239328"/>
                  <a:pt x="119332" y="1952446"/>
                  <a:pt x="0" y="2156604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45457" y="5132693"/>
            <a:ext cx="2846717" cy="569343"/>
          </a:xfrm>
          <a:custGeom>
            <a:avLst/>
            <a:gdLst>
              <a:gd name="connsiteX0" fmla="*/ 2846717 w 2846717"/>
              <a:gd name="connsiteY0" fmla="*/ 310551 h 569343"/>
              <a:gd name="connsiteX1" fmla="*/ 1147313 w 2846717"/>
              <a:gd name="connsiteY1" fmla="*/ 517585 h 569343"/>
              <a:gd name="connsiteX2" fmla="*/ 0 w 2846717"/>
              <a:gd name="connsiteY2" fmla="*/ 0 h 569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6717" h="569343">
                <a:moveTo>
                  <a:pt x="2846717" y="310551"/>
                </a:moveTo>
                <a:cubicBezTo>
                  <a:pt x="2234241" y="439947"/>
                  <a:pt x="1621766" y="569343"/>
                  <a:pt x="1147313" y="517585"/>
                </a:cubicBezTo>
                <a:cubicBezTo>
                  <a:pt x="672860" y="465827"/>
                  <a:pt x="162464" y="48883"/>
                  <a:pt x="0" y="0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502325" y="5434617"/>
            <a:ext cx="3778369" cy="681488"/>
          </a:xfrm>
          <a:custGeom>
            <a:avLst/>
            <a:gdLst>
              <a:gd name="connsiteX0" fmla="*/ 3778369 w 3778369"/>
              <a:gd name="connsiteY0" fmla="*/ 34506 h 681488"/>
              <a:gd name="connsiteX1" fmla="*/ 2242867 w 3778369"/>
              <a:gd name="connsiteY1" fmla="*/ 569344 h 681488"/>
              <a:gd name="connsiteX2" fmla="*/ 1095554 w 3778369"/>
              <a:gd name="connsiteY2" fmla="*/ 586597 h 681488"/>
              <a:gd name="connsiteX3" fmla="*/ 0 w 3778369"/>
              <a:gd name="connsiteY3" fmla="*/ 0 h 68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369" h="681488">
                <a:moveTo>
                  <a:pt x="3778369" y="34506"/>
                </a:moveTo>
                <a:cubicBezTo>
                  <a:pt x="3234186" y="255917"/>
                  <a:pt x="2690003" y="477329"/>
                  <a:pt x="2242867" y="569344"/>
                </a:cubicBezTo>
                <a:cubicBezTo>
                  <a:pt x="1795731" y="661359"/>
                  <a:pt x="1469365" y="681488"/>
                  <a:pt x="1095554" y="586597"/>
                </a:cubicBezTo>
                <a:cubicBezTo>
                  <a:pt x="721743" y="491706"/>
                  <a:pt x="166777" y="84826"/>
                  <a:pt x="0" y="0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78215" y="1950931"/>
            <a:ext cx="767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x 2/3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436962" y="2078942"/>
            <a:ext cx="1350034" cy="3226279"/>
          </a:xfrm>
          <a:custGeom>
            <a:avLst/>
            <a:gdLst>
              <a:gd name="connsiteX0" fmla="*/ 1350034 w 1350034"/>
              <a:gd name="connsiteY0" fmla="*/ 0 h 3226279"/>
              <a:gd name="connsiteX1" fmla="*/ 573657 w 1350034"/>
              <a:gd name="connsiteY1" fmla="*/ 698740 h 3226279"/>
              <a:gd name="connsiteX2" fmla="*/ 64698 w 1350034"/>
              <a:gd name="connsiteY2" fmla="*/ 1699404 h 3226279"/>
              <a:gd name="connsiteX3" fmla="*/ 185468 w 1350034"/>
              <a:gd name="connsiteY3" fmla="*/ 2725947 h 3226279"/>
              <a:gd name="connsiteX4" fmla="*/ 918713 w 1350034"/>
              <a:gd name="connsiteY4" fmla="*/ 3226279 h 3226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034" h="3226279">
                <a:moveTo>
                  <a:pt x="1350034" y="0"/>
                </a:moveTo>
                <a:cubicBezTo>
                  <a:pt x="1068957" y="207753"/>
                  <a:pt x="787880" y="415506"/>
                  <a:pt x="573657" y="698740"/>
                </a:cubicBezTo>
                <a:cubicBezTo>
                  <a:pt x="359434" y="981974"/>
                  <a:pt x="129396" y="1361536"/>
                  <a:pt x="64698" y="1699404"/>
                </a:cubicBezTo>
                <a:cubicBezTo>
                  <a:pt x="0" y="2037272"/>
                  <a:pt x="43132" y="2471468"/>
                  <a:pt x="185468" y="2725947"/>
                </a:cubicBezTo>
                <a:cubicBezTo>
                  <a:pt x="327804" y="2980426"/>
                  <a:pt x="812321" y="3193211"/>
                  <a:pt x="918713" y="3226279"/>
                </a:cubicBezTo>
              </a:path>
            </a:pathLst>
          </a:cu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-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+mn-lt"/>
              </a:rPr>
              <a:t>Ejemplo</a:t>
            </a:r>
            <a:r>
              <a:rPr lang="en-US" sz="2000" dirty="0" smtClean="0">
                <a:latin typeface="+mn-lt"/>
              </a:rPr>
              <a:t>: </a:t>
            </a:r>
            <a:r>
              <a:rPr lang="en-US" sz="2000" dirty="0" err="1" smtClean="0">
                <a:latin typeface="+mn-lt"/>
              </a:rPr>
              <a:t>controles</a:t>
            </a:r>
            <a:r>
              <a:rPr lang="en-US" sz="2000" dirty="0" smtClean="0">
                <a:latin typeface="+mn-lt"/>
              </a:rPr>
              <a:t> macro </a:t>
            </a:r>
            <a:r>
              <a:rPr lang="en-US" sz="2000" dirty="0" err="1" smtClean="0">
                <a:latin typeface="+mn-lt"/>
              </a:rPr>
              <a:t>para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renta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laboral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4690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Identidades CNT y resultados de evaluación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Flujos de ciclo de vida a nivel agregado</a:t>
            </a:r>
            <a:r>
              <a:rPr lang="en-US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/>
              <a:t>Déficit</a:t>
            </a:r>
            <a:r>
              <a:rPr lang="en-US" sz="2400" dirty="0" smtClean="0"/>
              <a:t> de </a:t>
            </a:r>
            <a:r>
              <a:rPr lang="en-US" sz="2400" dirty="0" err="1" smtClean="0"/>
              <a:t>ciclo</a:t>
            </a:r>
            <a:r>
              <a:rPr lang="en-US" sz="2400" dirty="0" smtClean="0"/>
              <a:t> de </a:t>
            </a:r>
            <a:r>
              <a:rPr lang="en-US" sz="2400" dirty="0" err="1" smtClean="0"/>
              <a:t>vida</a:t>
            </a:r>
            <a:r>
              <a:rPr lang="en-US" sz="2400" dirty="0" smtClean="0"/>
              <a:t>= </a:t>
            </a:r>
            <a:r>
              <a:rPr lang="en-US" sz="2400" dirty="0" err="1" smtClean="0"/>
              <a:t>Consumo</a:t>
            </a:r>
            <a:r>
              <a:rPr lang="en-US" sz="2400" dirty="0" smtClean="0"/>
              <a:t> – </a:t>
            </a:r>
            <a:r>
              <a:rPr lang="en-US" sz="2400" dirty="0" err="1" smtClean="0"/>
              <a:t>Renta</a:t>
            </a:r>
            <a:r>
              <a:rPr lang="en-US" sz="2400" dirty="0" smtClean="0"/>
              <a:t> </a:t>
            </a:r>
            <a:r>
              <a:rPr lang="en-US" sz="2400" dirty="0" err="1" smtClean="0"/>
              <a:t>laboral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/>
              <a:t>Consumo</a:t>
            </a:r>
            <a:r>
              <a:rPr lang="en-US" sz="2400" dirty="0" smtClean="0"/>
              <a:t> = </a:t>
            </a:r>
            <a:r>
              <a:rPr lang="en-US" sz="2400" dirty="0" err="1" smtClean="0"/>
              <a:t>Consumo</a:t>
            </a:r>
            <a:r>
              <a:rPr lang="en-US" sz="2400" dirty="0" smtClean="0"/>
              <a:t> </a:t>
            </a:r>
            <a:r>
              <a:rPr lang="en-US" sz="2400" dirty="0" err="1" smtClean="0"/>
              <a:t>Público</a:t>
            </a:r>
            <a:r>
              <a:rPr lang="en-US" sz="2400" dirty="0" smtClean="0"/>
              <a:t> + </a:t>
            </a:r>
            <a:r>
              <a:rPr lang="en-US" sz="2400" dirty="0" err="1" smtClean="0"/>
              <a:t>Consumo</a:t>
            </a:r>
            <a:r>
              <a:rPr lang="en-US" sz="2400" dirty="0" smtClean="0"/>
              <a:t> </a:t>
            </a:r>
            <a:r>
              <a:rPr lang="en-US" sz="2400" dirty="0" err="1" smtClean="0"/>
              <a:t>Privado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/>
              <a:t>Ingreso</a:t>
            </a:r>
            <a:r>
              <a:rPr lang="en-US" sz="2400" dirty="0" smtClean="0"/>
              <a:t> </a:t>
            </a:r>
            <a:r>
              <a:rPr lang="en-US" sz="2400" dirty="0" err="1" smtClean="0"/>
              <a:t>laboral</a:t>
            </a:r>
            <a:r>
              <a:rPr lang="en-US" sz="2400" dirty="0" smtClean="0"/>
              <a:t>= </a:t>
            </a:r>
            <a:r>
              <a:rPr lang="en-US" sz="2400" dirty="0" err="1" smtClean="0"/>
              <a:t>Remuneración</a:t>
            </a:r>
            <a:r>
              <a:rPr lang="en-US" sz="2400" dirty="0" smtClean="0"/>
              <a:t> de </a:t>
            </a:r>
            <a:r>
              <a:rPr lang="en-US" sz="2400" dirty="0" err="1" smtClean="0"/>
              <a:t>asalariados</a:t>
            </a:r>
            <a:r>
              <a:rPr lang="en-US" sz="2400" dirty="0" smtClean="0"/>
              <a:t> + </a:t>
            </a:r>
            <a:r>
              <a:rPr lang="en-US" sz="2400" dirty="0" err="1" smtClean="0"/>
              <a:t>Ingreso</a:t>
            </a:r>
            <a:r>
              <a:rPr lang="en-US" sz="2400" dirty="0" smtClean="0"/>
              <a:t> </a:t>
            </a:r>
            <a:r>
              <a:rPr lang="en-US" sz="2400" dirty="0" err="1" smtClean="0"/>
              <a:t>laboral</a:t>
            </a:r>
            <a:r>
              <a:rPr lang="en-US" sz="2400" dirty="0" smtClean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trabajo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cuenta</a:t>
            </a:r>
            <a:r>
              <a:rPr lang="en-US" sz="2400" dirty="0" smtClean="0"/>
              <a:t> </a:t>
            </a:r>
            <a:r>
              <a:rPr lang="en-US" sz="2400" dirty="0" err="1" smtClean="0"/>
              <a:t>propia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Identidades CNT y resultados de evaluación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75" y="1417638"/>
            <a:ext cx="8807570" cy="5103932"/>
          </a:xfrm>
        </p:spPr>
        <p:txBody>
          <a:bodyPr/>
          <a:lstStyle/>
          <a:p>
            <a:r>
              <a:rPr lang="en-US" sz="1800" dirty="0" err="1" smtClean="0"/>
              <a:t>Reasignaciones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de </a:t>
            </a:r>
            <a:r>
              <a:rPr lang="en-US" sz="1800" dirty="0" err="1" smtClean="0"/>
              <a:t>edad</a:t>
            </a:r>
            <a:r>
              <a:rPr lang="en-US" sz="1800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Reasignaciones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de </a:t>
            </a:r>
            <a:r>
              <a:rPr lang="en-US" sz="1800" dirty="0" err="1" smtClean="0"/>
              <a:t>edad</a:t>
            </a:r>
            <a:r>
              <a:rPr lang="en-US" sz="1800" dirty="0" smtClean="0"/>
              <a:t> =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+ </a:t>
            </a:r>
            <a:r>
              <a:rPr lang="en-US" sz="1800" dirty="0" err="1" smtClean="0"/>
              <a:t>Reasignaciones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</a:t>
            </a:r>
            <a:r>
              <a:rPr lang="en-US" sz="1800" dirty="0" err="1" smtClean="0"/>
              <a:t>basadas</a:t>
            </a:r>
            <a:r>
              <a:rPr lang="en-US" sz="1800" dirty="0" smtClean="0"/>
              <a:t> en </a:t>
            </a:r>
            <a:r>
              <a:rPr lang="en-US" sz="1800" dirty="0" err="1" smtClean="0"/>
              <a:t>activos</a:t>
            </a:r>
            <a:r>
              <a:rPr lang="en-US" sz="18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= </a:t>
            </a:r>
            <a:r>
              <a:rPr lang="en-US" sz="1800" dirty="0" err="1" smtClean="0"/>
              <a:t>Ingresos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– </a:t>
            </a:r>
            <a:r>
              <a:rPr lang="en-US" sz="1800" dirty="0" err="1" smtClean="0"/>
              <a:t>Egresos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Ingresos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= </a:t>
            </a:r>
            <a:r>
              <a:rPr lang="en-US" sz="1800" dirty="0" err="1" smtClean="0"/>
              <a:t>Ingresos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, </a:t>
            </a:r>
            <a:r>
              <a:rPr lang="en-US" sz="1800" dirty="0" smtClean="0"/>
              <a:t>en </a:t>
            </a:r>
            <a:r>
              <a:rPr lang="en-US" sz="1800" dirty="0" err="1" smtClean="0"/>
              <a:t>especie</a:t>
            </a:r>
            <a:r>
              <a:rPr lang="en-US" sz="1800" dirty="0" smtClean="0"/>
              <a:t> </a:t>
            </a:r>
            <a:r>
              <a:rPr lang="en-US" sz="1800" dirty="0" smtClean="0"/>
              <a:t>+ </a:t>
            </a:r>
            <a:r>
              <a:rPr lang="en-US" sz="1800" dirty="0" err="1" smtClean="0"/>
              <a:t>Ingresos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, </a:t>
            </a:r>
            <a:r>
              <a:rPr lang="en-US" sz="1800" dirty="0" smtClean="0"/>
              <a:t>en </a:t>
            </a:r>
            <a:r>
              <a:rPr lang="en-US" sz="1800" dirty="0" err="1" smtClean="0"/>
              <a:t>dinero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Egresos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= </a:t>
            </a:r>
            <a:r>
              <a:rPr lang="en-US" sz="1800" dirty="0" err="1" smtClean="0"/>
              <a:t>Ingresos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–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</a:t>
            </a:r>
            <a:r>
              <a:rPr lang="en-US" sz="1800" dirty="0" err="1" smtClean="0"/>
              <a:t>netas</a:t>
            </a:r>
            <a:r>
              <a:rPr lang="en-US" sz="1800" dirty="0" smtClean="0"/>
              <a:t> de </a:t>
            </a:r>
            <a:r>
              <a:rPr lang="en-US" sz="1800" dirty="0" smtClean="0"/>
              <a:t>DRM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Déficit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</a:t>
            </a:r>
            <a:r>
              <a:rPr lang="en-US" sz="1800" dirty="0" smtClean="0"/>
              <a:t>/</a:t>
            </a:r>
            <a:r>
              <a:rPr lang="en-US" sz="1800" dirty="0" err="1" smtClean="0"/>
              <a:t>excedente</a:t>
            </a:r>
            <a:r>
              <a:rPr lang="en-US" sz="1800" dirty="0" smtClean="0"/>
              <a:t> = </a:t>
            </a:r>
            <a:r>
              <a:rPr lang="en-US" sz="1800" dirty="0" err="1" smtClean="0"/>
              <a:t>Egresos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– </a:t>
            </a:r>
            <a:r>
              <a:rPr lang="en-US" sz="1800" dirty="0" err="1" smtClean="0"/>
              <a:t>Impuestos</a:t>
            </a:r>
            <a:r>
              <a:rPr lang="en-US" sz="1800" dirty="0" smtClean="0"/>
              <a:t> y </a:t>
            </a:r>
            <a:r>
              <a:rPr lang="en-US" sz="1800" dirty="0" err="1" smtClean="0"/>
              <a:t>otros</a:t>
            </a:r>
            <a:r>
              <a:rPr lang="en-US" sz="1800" dirty="0" smtClean="0"/>
              <a:t> </a:t>
            </a:r>
            <a:r>
              <a:rPr lang="en-US" sz="1800" dirty="0" err="1" smtClean="0"/>
              <a:t>ingresos</a:t>
            </a:r>
            <a:r>
              <a:rPr lang="en-US" sz="1800" dirty="0" smtClean="0"/>
              <a:t> </a:t>
            </a:r>
            <a:r>
              <a:rPr lang="en-US" sz="1800" dirty="0" err="1" smtClean="0"/>
              <a:t>fiscales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Reasignaciones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públicas</a:t>
            </a:r>
            <a:r>
              <a:rPr lang="en-US" sz="1800" dirty="0" smtClean="0"/>
              <a:t> </a:t>
            </a:r>
            <a:r>
              <a:rPr lang="en-US" sz="1800" dirty="0" err="1" smtClean="0"/>
              <a:t>basadas</a:t>
            </a:r>
            <a:r>
              <a:rPr lang="en-US" sz="1800" dirty="0" smtClean="0"/>
              <a:t> en </a:t>
            </a:r>
            <a:r>
              <a:rPr lang="en-US" sz="1800" dirty="0" err="1" smtClean="0"/>
              <a:t>activos</a:t>
            </a:r>
            <a:r>
              <a:rPr lang="en-US" sz="1800" dirty="0" smtClean="0"/>
              <a:t> =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</a:t>
            </a:r>
            <a:r>
              <a:rPr lang="en-US" sz="1800" dirty="0" smtClean="0"/>
              <a:t> </a:t>
            </a:r>
            <a:r>
              <a:rPr lang="en-US" sz="1800" dirty="0" err="1" smtClean="0"/>
              <a:t>basada</a:t>
            </a:r>
            <a:r>
              <a:rPr lang="en-US" sz="1800" dirty="0" smtClean="0"/>
              <a:t> en </a:t>
            </a:r>
            <a:r>
              <a:rPr lang="en-US" sz="1800" dirty="0" err="1" smtClean="0"/>
              <a:t>activos</a:t>
            </a:r>
            <a:r>
              <a:rPr lang="en-US" sz="1800" dirty="0" smtClean="0"/>
              <a:t> – </a:t>
            </a:r>
            <a:r>
              <a:rPr lang="en-US" sz="1800" dirty="0" err="1" smtClean="0"/>
              <a:t>Ahorro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público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Ingreso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pública</a:t>
            </a:r>
            <a:r>
              <a:rPr lang="en-US" sz="1800" dirty="0" smtClean="0"/>
              <a:t> </a:t>
            </a:r>
            <a:r>
              <a:rPr lang="en-US" sz="1800" dirty="0" err="1" smtClean="0"/>
              <a:t>basada</a:t>
            </a:r>
            <a:r>
              <a:rPr lang="en-US" sz="1800" dirty="0" smtClean="0"/>
              <a:t> en </a:t>
            </a:r>
            <a:r>
              <a:rPr lang="en-US" sz="1800" dirty="0" err="1" smtClean="0"/>
              <a:t>activos</a:t>
            </a:r>
            <a:r>
              <a:rPr lang="en-US" sz="1800" dirty="0" smtClean="0"/>
              <a:t> =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de capital </a:t>
            </a:r>
            <a:r>
              <a:rPr lang="en-US" sz="1800" dirty="0" err="1" smtClean="0"/>
              <a:t>público</a:t>
            </a:r>
            <a:r>
              <a:rPr lang="en-US" sz="1800" dirty="0" smtClean="0"/>
              <a:t>+ </a:t>
            </a:r>
            <a:r>
              <a:rPr lang="en-US" sz="1800" dirty="0" err="1" smtClean="0"/>
              <a:t>Ingreso</a:t>
            </a:r>
            <a:r>
              <a:rPr lang="en-US" sz="1800" dirty="0" smtClean="0"/>
              <a:t> de </a:t>
            </a:r>
            <a:r>
              <a:rPr lang="en-US" sz="1800" dirty="0" err="1" smtClean="0"/>
              <a:t>propiedad</a:t>
            </a:r>
            <a:r>
              <a:rPr lang="en-US" sz="1800" dirty="0" smtClean="0"/>
              <a:t> </a:t>
            </a:r>
            <a:r>
              <a:rPr lang="en-US" sz="1800" dirty="0" err="1" smtClean="0"/>
              <a:t>público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endParaRPr lang="en-US" sz="1800" dirty="0" smtClean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Preparándose para construir controles macro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Leer capítulo 4 del Manual CNT</a:t>
            </a:r>
          </a:p>
          <a:p>
            <a:r>
              <a:rPr lang="es-CO" dirty="0" smtClean="0"/>
              <a:t>Preparar un inventario macro (Apéndice D)</a:t>
            </a:r>
          </a:p>
          <a:p>
            <a:r>
              <a:rPr lang="es-CO" dirty="0" smtClean="0"/>
              <a:t>Obtener datos apropiados del SCN para el año para el cual se están construyendo las CNT (ver sitio web para obtener datos de muestra del SCN usados en los ejemplos)</a:t>
            </a:r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4120873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Identidades CNT y resultados de evaluación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Reasignaciones</a:t>
            </a:r>
            <a:r>
              <a:rPr lang="en-US" sz="2400" dirty="0" smtClean="0"/>
              <a:t> </a:t>
            </a:r>
            <a:r>
              <a:rPr lang="en-US" sz="2400" dirty="0" err="1" smtClean="0"/>
              <a:t>privadas</a:t>
            </a:r>
            <a:r>
              <a:rPr lang="en-US" sz="2400" dirty="0" smtClean="0"/>
              <a:t> de </a:t>
            </a:r>
            <a:r>
              <a:rPr lang="en-US" sz="2400" dirty="0" err="1" smtClean="0"/>
              <a:t>edad</a:t>
            </a:r>
            <a:r>
              <a:rPr lang="en-US" sz="2400" dirty="0" smtClean="0"/>
              <a:t> 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Reasignaciones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r>
              <a:rPr lang="en-US" sz="2000" dirty="0" smtClean="0"/>
              <a:t> = </a:t>
            </a:r>
            <a:r>
              <a:rPr lang="en-US" sz="2000" dirty="0" err="1" smtClean="0"/>
              <a:t>transferencias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+ </a:t>
            </a:r>
            <a:r>
              <a:rPr lang="en-US" sz="2000" dirty="0" err="1" smtClean="0"/>
              <a:t>reasignaciones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</a:t>
            </a:r>
            <a:r>
              <a:rPr lang="en-US" sz="2000" dirty="0" err="1" smtClean="0"/>
              <a:t>basadas</a:t>
            </a:r>
            <a:r>
              <a:rPr lang="en-US" sz="2000" dirty="0" smtClean="0"/>
              <a:t> en </a:t>
            </a:r>
            <a:r>
              <a:rPr lang="en-US" sz="2000" dirty="0" err="1" smtClean="0"/>
              <a:t>activos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Transferencias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= </a:t>
            </a:r>
            <a:r>
              <a:rPr lang="en-US" sz="2000" dirty="0" err="1" smtClean="0"/>
              <a:t>transferencias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</a:t>
            </a:r>
            <a:r>
              <a:rPr lang="en-US" sz="2000" dirty="0" err="1" smtClean="0"/>
              <a:t>netas</a:t>
            </a:r>
            <a:r>
              <a:rPr lang="en-US" sz="2000" dirty="0" smtClean="0"/>
              <a:t> de </a:t>
            </a:r>
            <a:r>
              <a:rPr lang="en-US" sz="2000" dirty="0" smtClean="0"/>
              <a:t>DRM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reasignaciones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</a:t>
            </a:r>
            <a:r>
              <a:rPr lang="en-US" sz="2000" dirty="0" err="1" smtClean="0"/>
              <a:t>basadas</a:t>
            </a:r>
            <a:r>
              <a:rPr lang="en-US" sz="2000" dirty="0" smtClean="0"/>
              <a:t> en </a:t>
            </a:r>
            <a:r>
              <a:rPr lang="en-US" sz="2000" dirty="0" err="1" smtClean="0"/>
              <a:t>activos</a:t>
            </a:r>
            <a:r>
              <a:rPr lang="en-US" sz="2000" dirty="0" smtClean="0"/>
              <a:t> = </a:t>
            </a:r>
            <a:r>
              <a:rPr lang="en-US" sz="2000" dirty="0" err="1" smtClean="0"/>
              <a:t>Ingresos</a:t>
            </a:r>
            <a:r>
              <a:rPr lang="en-US" sz="2000" dirty="0" smtClean="0"/>
              <a:t> </a:t>
            </a:r>
            <a:r>
              <a:rPr lang="en-US" sz="2000" dirty="0" smtClean="0"/>
              <a:t>de </a:t>
            </a:r>
            <a:r>
              <a:rPr lang="en-US" sz="2000" dirty="0" err="1" smtClean="0"/>
              <a:t>activos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– </a:t>
            </a:r>
            <a:r>
              <a:rPr lang="en-US" sz="2000" dirty="0" err="1" smtClean="0"/>
              <a:t>Ahorro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</a:t>
            </a:r>
            <a:r>
              <a:rPr lang="en-US" sz="2000" dirty="0" smtClean="0"/>
              <a:t>de </a:t>
            </a:r>
            <a:r>
              <a:rPr lang="en-US" sz="2000" dirty="0" err="1" smtClean="0"/>
              <a:t>activos</a:t>
            </a:r>
            <a:r>
              <a:rPr lang="en-US" sz="2000" dirty="0" smtClean="0"/>
              <a:t> =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de </a:t>
            </a:r>
            <a:r>
              <a:rPr lang="en-US" sz="2000" dirty="0" smtClean="0"/>
              <a:t>capital +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de </a:t>
            </a:r>
            <a:r>
              <a:rPr lang="en-US" sz="2000" dirty="0" err="1" smtClean="0"/>
              <a:t>propiedad</a:t>
            </a:r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de </a:t>
            </a:r>
            <a:r>
              <a:rPr lang="en-US" sz="2000" dirty="0" smtClean="0"/>
              <a:t>capital =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de </a:t>
            </a:r>
            <a:r>
              <a:rPr lang="en-US" sz="2000" dirty="0" smtClean="0"/>
              <a:t>capital , </a:t>
            </a:r>
            <a:r>
              <a:rPr lang="en-US" sz="2000" dirty="0" err="1" smtClean="0"/>
              <a:t>corporaciones</a:t>
            </a:r>
            <a:r>
              <a:rPr lang="en-US" sz="2000" dirty="0" smtClean="0"/>
              <a:t> y </a:t>
            </a:r>
            <a:r>
              <a:rPr lang="en-US" sz="2000" dirty="0" err="1" smtClean="0"/>
              <a:t>instituciones</a:t>
            </a:r>
            <a:r>
              <a:rPr lang="en-US" sz="2000" dirty="0" smtClean="0"/>
              <a:t> sin </a:t>
            </a:r>
            <a:r>
              <a:rPr lang="en-US" sz="2000" dirty="0" smtClean="0"/>
              <a:t>fines de </a:t>
            </a:r>
            <a:r>
              <a:rPr lang="en-US" sz="2000" dirty="0" err="1" smtClean="0"/>
              <a:t>lucro</a:t>
            </a:r>
            <a:r>
              <a:rPr lang="en-US" sz="2000" dirty="0" smtClean="0"/>
              <a:t>  + </a:t>
            </a: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</a:t>
            </a:r>
            <a:r>
              <a:rPr lang="en-US" sz="2000" dirty="0" smtClean="0"/>
              <a:t>de capital, </a:t>
            </a:r>
            <a:r>
              <a:rPr lang="en-US" sz="2000" dirty="0" err="1" smtClean="0"/>
              <a:t>alquilier</a:t>
            </a:r>
            <a:r>
              <a:rPr lang="en-US" sz="2000" dirty="0" smtClean="0"/>
              <a:t> </a:t>
            </a:r>
            <a:r>
              <a:rPr lang="en-US" sz="2000" dirty="0" err="1" smtClean="0"/>
              <a:t>imputado</a:t>
            </a:r>
            <a:r>
              <a:rPr lang="en-US" sz="2000" dirty="0" smtClean="0"/>
              <a:t> de </a:t>
            </a:r>
            <a:r>
              <a:rPr lang="en-US" sz="2000" dirty="0" err="1" smtClean="0"/>
              <a:t>vivienda</a:t>
            </a:r>
            <a:r>
              <a:rPr lang="en-US" sz="2000" dirty="0" smtClean="0"/>
              <a:t> </a:t>
            </a:r>
            <a:r>
              <a:rPr lang="en-US" sz="2000" dirty="0" err="1" smtClean="0"/>
              <a:t>ocupada</a:t>
            </a:r>
            <a:r>
              <a:rPr lang="en-US" sz="2000" dirty="0" smtClean="0"/>
              <a:t> </a:t>
            </a:r>
            <a:r>
              <a:rPr lang="en-US" sz="2000" dirty="0" err="1" smtClean="0"/>
              <a:t>por</a:t>
            </a:r>
            <a:r>
              <a:rPr lang="en-US" sz="2000" dirty="0" smtClean="0"/>
              <a:t> el </a:t>
            </a:r>
            <a:r>
              <a:rPr lang="en-US" sz="2000" dirty="0" err="1" smtClean="0"/>
              <a:t>propietario</a:t>
            </a:r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Ingreso</a:t>
            </a:r>
            <a:r>
              <a:rPr lang="en-US" sz="2000" dirty="0" smtClean="0"/>
              <a:t> </a:t>
            </a:r>
            <a:r>
              <a:rPr lang="en-US" sz="2000" dirty="0" err="1" smtClean="0"/>
              <a:t>privado</a:t>
            </a:r>
            <a:r>
              <a:rPr lang="en-US" sz="2000" dirty="0" smtClean="0"/>
              <a:t> </a:t>
            </a:r>
            <a:r>
              <a:rPr lang="en-US" sz="2000" dirty="0" smtClean="0"/>
              <a:t>de </a:t>
            </a:r>
            <a:r>
              <a:rPr lang="en-US" sz="2000" dirty="0" err="1" smtClean="0"/>
              <a:t>propiedad</a:t>
            </a:r>
            <a:r>
              <a:rPr lang="en-US" sz="2000" dirty="0" smtClean="0"/>
              <a:t> = </a:t>
            </a:r>
            <a:r>
              <a:rPr lang="en-US" sz="2000" dirty="0" err="1" smtClean="0"/>
              <a:t>Ingresos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renta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de </a:t>
            </a:r>
            <a:r>
              <a:rPr lang="en-US" sz="2000" dirty="0" err="1" smtClean="0"/>
              <a:t>propiedad</a:t>
            </a:r>
            <a:r>
              <a:rPr lang="en-US" sz="2000" dirty="0" smtClean="0"/>
              <a:t> – </a:t>
            </a:r>
            <a:r>
              <a:rPr lang="en-US" sz="2000" dirty="0" err="1" smtClean="0"/>
              <a:t>Egresos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renta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de </a:t>
            </a:r>
            <a:r>
              <a:rPr lang="en-US" sz="2000" dirty="0" err="1" smtClean="0"/>
              <a:t>propiedad</a:t>
            </a:r>
            <a:r>
              <a:rPr lang="en-US" sz="2000" dirty="0" smtClean="0"/>
              <a:t>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Identidades CNT y resultados de evaluación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Después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transferencias</a:t>
            </a:r>
            <a:r>
              <a:rPr lang="en-US" sz="2400" dirty="0" smtClean="0"/>
              <a:t> </a:t>
            </a:r>
            <a:r>
              <a:rPr lang="en-US" sz="2400" dirty="0" err="1" smtClean="0"/>
              <a:t>privadas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edad</a:t>
            </a:r>
            <a:r>
              <a:rPr lang="en-US" sz="2400" dirty="0" smtClean="0"/>
              <a:t> </a:t>
            </a:r>
            <a:r>
              <a:rPr lang="en-US" sz="2400" dirty="0" err="1" smtClean="0"/>
              <a:t>han</a:t>
            </a:r>
            <a:r>
              <a:rPr lang="en-US" sz="2400" dirty="0" smtClean="0"/>
              <a:t> </a:t>
            </a:r>
            <a:r>
              <a:rPr lang="en-US" sz="2400" dirty="0" err="1" smtClean="0"/>
              <a:t>sido</a:t>
            </a:r>
            <a:r>
              <a:rPr lang="en-US" sz="2400" dirty="0" smtClean="0"/>
              <a:t> </a:t>
            </a:r>
            <a:r>
              <a:rPr lang="en-US" sz="2400" dirty="0" err="1" smtClean="0"/>
              <a:t>construidas</a:t>
            </a:r>
            <a:r>
              <a:rPr lang="en-US" sz="2400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Transferencias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= </a:t>
            </a:r>
            <a:r>
              <a:rPr lang="en-US" sz="2000" dirty="0" err="1" smtClean="0"/>
              <a:t>Ingresos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– </a:t>
            </a:r>
            <a:r>
              <a:rPr lang="en-US" sz="2000" dirty="0" err="1" smtClean="0"/>
              <a:t>Egresos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Ingresos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= </a:t>
            </a:r>
            <a:r>
              <a:rPr lang="en-US" sz="2000" dirty="0" err="1" smtClean="0"/>
              <a:t>Ingresos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, </a:t>
            </a:r>
            <a:r>
              <a:rPr lang="en-US" sz="2000" dirty="0" err="1" smtClean="0"/>
              <a:t>interhogar</a:t>
            </a:r>
            <a:r>
              <a:rPr lang="en-US" sz="2000" dirty="0" smtClean="0"/>
              <a:t>+ </a:t>
            </a:r>
            <a:r>
              <a:rPr lang="en-US" sz="2000" dirty="0" err="1" smtClean="0"/>
              <a:t>Ingresos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, </a:t>
            </a:r>
            <a:r>
              <a:rPr lang="en-US" sz="2000" dirty="0" err="1" smtClean="0"/>
              <a:t>intrahogar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Egresos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 = </a:t>
            </a:r>
            <a:r>
              <a:rPr lang="en-US" sz="2000" dirty="0" err="1" smtClean="0"/>
              <a:t>Egresos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, </a:t>
            </a:r>
            <a:r>
              <a:rPr lang="en-US" sz="2000" dirty="0" err="1" smtClean="0"/>
              <a:t>interhogar</a:t>
            </a:r>
            <a:r>
              <a:rPr lang="en-US" sz="2000" dirty="0" smtClean="0"/>
              <a:t> + </a:t>
            </a:r>
            <a:r>
              <a:rPr lang="en-US" sz="2000" dirty="0" err="1" smtClean="0"/>
              <a:t>Egresos</a:t>
            </a:r>
            <a:r>
              <a:rPr lang="en-US" sz="2000" dirty="0" smtClean="0"/>
              <a:t> de </a:t>
            </a:r>
            <a:r>
              <a:rPr lang="en-US" sz="2000" dirty="0" err="1" smtClean="0"/>
              <a:t>transferencia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</a:t>
            </a:r>
            <a:r>
              <a:rPr lang="en-US" sz="2000" dirty="0" smtClean="0"/>
              <a:t>, </a:t>
            </a:r>
            <a:r>
              <a:rPr lang="en-US" sz="2000" dirty="0" err="1" smtClean="0"/>
              <a:t>intrahogar</a:t>
            </a:r>
            <a:endParaRPr lang="en-US" sz="20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Identidades CNT y resultados de evaluación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En </a:t>
            </a:r>
            <a:r>
              <a:rPr lang="en-US" sz="2400" dirty="0" err="1" smtClean="0"/>
              <a:t>todas</a:t>
            </a:r>
            <a:r>
              <a:rPr lang="en-US" sz="2400" dirty="0" smtClean="0"/>
              <a:t> </a:t>
            </a:r>
            <a:r>
              <a:rPr lang="en-US" sz="2400" dirty="0" err="1" smtClean="0"/>
              <a:t>las</a:t>
            </a:r>
            <a:r>
              <a:rPr lang="en-US" sz="2400" dirty="0" smtClean="0"/>
              <a:t> sub-</a:t>
            </a:r>
            <a:r>
              <a:rPr lang="en-US" sz="2400" dirty="0" err="1" smtClean="0"/>
              <a:t>cuentas</a:t>
            </a:r>
            <a:r>
              <a:rPr lang="en-US" sz="2400" dirty="0" smtClean="0"/>
              <a:t> </a:t>
            </a:r>
            <a:r>
              <a:rPr lang="en-US" sz="2400" dirty="0" err="1" smtClean="0"/>
              <a:t>agregadas</a:t>
            </a:r>
            <a:r>
              <a:rPr lang="en-US" sz="2400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Reasignaciones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r>
              <a:rPr lang="en-US" sz="2000" dirty="0" smtClean="0"/>
              <a:t>= </a:t>
            </a:r>
            <a:r>
              <a:rPr lang="en-US" sz="2000" dirty="0" err="1" smtClean="0"/>
              <a:t>reasignaciones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públicas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r>
              <a:rPr lang="en-US" sz="2000" dirty="0" smtClean="0"/>
              <a:t> + </a:t>
            </a:r>
            <a:r>
              <a:rPr lang="en-US" sz="2000" dirty="0" err="1" smtClean="0"/>
              <a:t>reasignaciones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Déficit</a:t>
            </a:r>
            <a:r>
              <a:rPr lang="en-US" sz="2000" dirty="0" smtClean="0"/>
              <a:t> de </a:t>
            </a:r>
            <a:r>
              <a:rPr lang="en-US" sz="2000" dirty="0" err="1" smtClean="0"/>
              <a:t>ciclo</a:t>
            </a:r>
            <a:r>
              <a:rPr lang="en-US" sz="2000" dirty="0" smtClean="0"/>
              <a:t> de </a:t>
            </a:r>
            <a:r>
              <a:rPr lang="en-US" sz="2000" dirty="0" err="1" smtClean="0"/>
              <a:t>vida</a:t>
            </a:r>
            <a:r>
              <a:rPr lang="en-US" sz="2000" dirty="0" smtClean="0"/>
              <a:t> = </a:t>
            </a:r>
            <a:r>
              <a:rPr lang="en-US" sz="2000" dirty="0" err="1" smtClean="0"/>
              <a:t>Reasignación</a:t>
            </a:r>
            <a:r>
              <a:rPr lang="en-US" sz="2000" dirty="0" smtClean="0"/>
              <a:t> de </a:t>
            </a:r>
            <a:r>
              <a:rPr lang="en-US" sz="2000" dirty="0" err="1" smtClean="0"/>
              <a:t>edad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s-CO" dirty="0" smtClean="0"/>
              <a:t>Limitación de Flujo y Cuentas de CNT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05" y="3849105"/>
            <a:ext cx="8229600" cy="2517189"/>
          </a:xfrm>
        </p:spPr>
        <p:txBody>
          <a:bodyPr/>
          <a:lstStyle/>
          <a:p>
            <a:r>
              <a:rPr lang="es-CO" dirty="0" smtClean="0"/>
              <a:t>Se construyen tres cuentas de resumen</a:t>
            </a:r>
          </a:p>
          <a:p>
            <a:pPr lvl="1"/>
            <a:r>
              <a:rPr lang="es-CO" dirty="0" smtClean="0"/>
              <a:t>Cuenta de ciclo de vida 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</a:rPr>
              <a:t>Reasignaciones</a:t>
            </a:r>
            <a:r>
              <a:rPr lang="es-CO" b="1" dirty="0" smtClean="0">
                <a:solidFill>
                  <a:srgbClr val="000000"/>
                </a:solidFill>
              </a:rPr>
              <a:t> </a:t>
            </a:r>
            <a:r>
              <a:rPr lang="es-CO" dirty="0" smtClean="0"/>
              <a:t>públicas por edad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</a:rPr>
              <a:t>Reasignaciones</a:t>
            </a:r>
            <a:r>
              <a:rPr lang="es-CO" b="1" dirty="0" smtClean="0">
                <a:solidFill>
                  <a:srgbClr val="000000"/>
                </a:solidFill>
              </a:rPr>
              <a:t> </a:t>
            </a:r>
            <a:r>
              <a:rPr lang="es-CO" dirty="0" smtClean="0"/>
              <a:t>privadas por edad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12325959"/>
              </p:ext>
            </p:extLst>
          </p:nvPr>
        </p:nvGraphicFramePr>
        <p:xfrm>
          <a:off x="1644074" y="1981200"/>
          <a:ext cx="5604966" cy="601663"/>
        </p:xfrm>
        <a:graphic>
          <a:graphicData uri="http://schemas.openxmlformats.org/presentationml/2006/ole">
            <p:oleObj spid="_x0000_s5130" name="Equation" r:id="rId4" imgW="2247840" imgH="241200" progId="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3740727" y="1759436"/>
            <a:ext cx="415636" cy="19489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6026797" y="1745576"/>
            <a:ext cx="415636" cy="19489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9675" y="3205159"/>
            <a:ext cx="157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Cuenta</a:t>
            </a:r>
            <a:r>
              <a:rPr lang="en-US" dirty="0" smtClean="0"/>
              <a:t> de</a:t>
            </a:r>
          </a:p>
          <a:p>
            <a:r>
              <a:rPr lang="es-CL" dirty="0" smtClean="0"/>
              <a:t>Ciclo de vida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4077" y="3216634"/>
            <a:ext cx="2068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Reasignaciones</a:t>
            </a:r>
            <a:r>
              <a:rPr lang="es-ES" b="1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edad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18582" y="3202774"/>
            <a:ext cx="2068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Reasignaciones</a:t>
            </a:r>
            <a:r>
              <a:rPr lang="es-ES" b="1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/>
              <a:t>privadas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edad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807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Cuenta</a:t>
            </a:r>
            <a:r>
              <a:rPr lang="en-US" dirty="0" smtClean="0"/>
              <a:t> de </a:t>
            </a:r>
            <a:r>
              <a:rPr lang="en-US" dirty="0" err="1" smtClean="0"/>
              <a:t>ciclo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9328831"/>
              </p:ext>
            </p:extLst>
          </p:nvPr>
        </p:nvGraphicFramePr>
        <p:xfrm>
          <a:off x="2978727" y="1507693"/>
          <a:ext cx="3574472" cy="4265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5381"/>
                <a:gridCol w="1039091"/>
              </a:tblGrid>
              <a:tr h="4953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Tabla</a:t>
                      </a:r>
                      <a:r>
                        <a:rPr lang="en-US" sz="1800" u="none" strike="noStrike" dirty="0" smtClean="0">
                          <a:effectLst/>
                        </a:rPr>
                        <a:t> 4.11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Flujos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a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nivel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agregado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del deficit de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ciclo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de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vida</a:t>
                      </a:r>
                      <a:r>
                        <a:rPr lang="en-US" sz="1800" u="none" strike="noStrike" dirty="0" smtClean="0">
                          <a:effectLst/>
                        </a:rPr>
                        <a:t>, </a:t>
                      </a:r>
                      <a:r>
                        <a:rPr lang="en-US" sz="1800" u="none" strike="noStrike" dirty="0">
                          <a:effectLst/>
                        </a:rPr>
                        <a:t>UNSNA 2008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Déficit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de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ciclo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de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vida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29.5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Consumo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1,266.0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Consumo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público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352.0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Consumo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privado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914.0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Ingreso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laboral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1,236.5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Remuneración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asalariados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1,194.8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5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Ingreso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independientes</a:t>
                      </a:r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(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cuenta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propia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41.7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301345" y="2923309"/>
            <a:ext cx="1537855" cy="12469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Calculado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los </a:t>
            </a:r>
            <a:r>
              <a:rPr lang="en-US" dirty="0" err="1" smtClean="0"/>
              <a:t>componentes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6553199" y="2466109"/>
            <a:ext cx="748146" cy="1080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6553199" y="2923309"/>
            <a:ext cx="748146" cy="6234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>
            <a:off x="6553199" y="3546764"/>
            <a:ext cx="748146" cy="7342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7199" y="3134591"/>
            <a:ext cx="1801091" cy="15586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Calculado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SCN con </a:t>
            </a:r>
            <a:r>
              <a:rPr lang="en-US" dirty="0" err="1" smtClean="0"/>
              <a:t>ajustes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3"/>
          </p:cNvCxnSpPr>
          <p:nvPr/>
        </p:nvCxnSpPr>
        <p:spPr>
          <a:xfrm flipV="1">
            <a:off x="2258290" y="3235036"/>
            <a:ext cx="720437" cy="6788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</p:cNvCxnSpPr>
          <p:nvPr/>
        </p:nvCxnSpPr>
        <p:spPr>
          <a:xfrm flipV="1">
            <a:off x="2258290" y="3768436"/>
            <a:ext cx="845128" cy="1454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3"/>
          </p:cNvCxnSpPr>
          <p:nvPr/>
        </p:nvCxnSpPr>
        <p:spPr>
          <a:xfrm>
            <a:off x="2258290" y="3913909"/>
            <a:ext cx="720437" cy="7793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3"/>
          </p:cNvCxnSpPr>
          <p:nvPr/>
        </p:nvCxnSpPr>
        <p:spPr>
          <a:xfrm>
            <a:off x="2258290" y="3913909"/>
            <a:ext cx="845128" cy="13092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507"/>
          </a:xfrm>
        </p:spPr>
        <p:txBody>
          <a:bodyPr/>
          <a:lstStyle/>
          <a:p>
            <a:pPr lvl="1"/>
            <a:r>
              <a:rPr lang="es-ES" dirty="0" smtClean="0">
                <a:solidFill>
                  <a:srgbClr val="000000"/>
                </a:solidFill>
              </a:rPr>
              <a:t>Reasignaciones</a:t>
            </a:r>
            <a:r>
              <a:rPr lang="es-ES" b="1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edad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1811850"/>
              </p:ext>
            </p:extLst>
          </p:nvPr>
        </p:nvGraphicFramePr>
        <p:xfrm>
          <a:off x="2596551" y="855013"/>
          <a:ext cx="4303011" cy="5649308"/>
        </p:xfrm>
        <a:graphic>
          <a:graphicData uri="http://schemas.openxmlformats.org/drawingml/2006/table">
            <a:tbl>
              <a:tblPr/>
              <a:tblGrid>
                <a:gridCol w="3460874"/>
                <a:gridCol w="842137"/>
              </a:tblGrid>
              <a:tr h="586759">
                <a:tc gridSpan="2"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Tabla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4.20 </a:t>
                      </a:r>
                      <a:r>
                        <a:rPr lang="es-ES" dirty="0" smtClean="0">
                          <a:solidFill>
                            <a:srgbClr val="000000"/>
                          </a:solidFill>
                        </a:rPr>
                        <a:t>Reasignaciones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/>
                        <a:t>públicas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edad</a:t>
                      </a:r>
                      <a:endParaRPr lang="en-US" dirty="0" smtClean="0"/>
                    </a:p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agregadas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UNSNA 2008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dirty="0" smtClean="0">
                          <a:solidFill>
                            <a:srgbClr val="000000"/>
                          </a:solidFill>
                        </a:rPr>
                        <a:t>Reasignaciones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edad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586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transf.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en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especie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transf.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públicas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 en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dinero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Egresos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fiscales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deficit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(+)/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excedente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(-)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DRM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Reasignaciones  públicas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activos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activos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capital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propiedad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propiedad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Renta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propiedad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pública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Egresos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Ahorro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523018" y="1371600"/>
            <a:ext cx="1482437" cy="1066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Sumas de los </a:t>
            </a:r>
            <a:r>
              <a:rPr lang="en-US" dirty="0" err="1" smtClean="0">
                <a:solidFill>
                  <a:schemeClr val="tx1"/>
                </a:solidFill>
              </a:rPr>
              <a:t>componentes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6899562" y="1579418"/>
            <a:ext cx="623456" cy="325582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>
            <a:off x="6899562" y="1905000"/>
            <a:ext cx="623456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>
            <a:off x="6899562" y="1905000"/>
            <a:ext cx="623456" cy="270164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523018" y="2751859"/>
            <a:ext cx="1620982" cy="10945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Ingresos</a:t>
            </a:r>
            <a:r>
              <a:rPr lang="en-US" sz="1400" dirty="0" smtClean="0">
                <a:solidFill>
                  <a:schemeClr val="tx1"/>
                </a:solidFill>
              </a:rPr>
              <a:t> de </a:t>
            </a:r>
            <a:r>
              <a:rPr lang="en-US" sz="1400" dirty="0" err="1" smtClean="0">
                <a:solidFill>
                  <a:schemeClr val="tx1"/>
                </a:solidFill>
              </a:rPr>
              <a:t>transferencias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públicas</a:t>
            </a:r>
            <a:r>
              <a:rPr lang="en-US" sz="1400" dirty="0" smtClean="0">
                <a:solidFill>
                  <a:schemeClr val="tx1"/>
                </a:solidFill>
              </a:rPr>
              <a:t> - </a:t>
            </a:r>
            <a:r>
              <a:rPr lang="en-US" sz="1400" dirty="0" err="1" smtClean="0">
                <a:solidFill>
                  <a:schemeClr val="tx1"/>
                </a:solidFill>
              </a:rPr>
              <a:t>transferencias</a:t>
            </a:r>
            <a:r>
              <a:rPr lang="en-US" sz="1400" dirty="0" smtClean="0">
                <a:solidFill>
                  <a:schemeClr val="tx1"/>
                </a:solidFill>
              </a:rPr>
              <a:t> de DRM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>
            <a:off x="6899562" y="3299114"/>
            <a:ext cx="623456" cy="42429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523018" y="3990109"/>
            <a:ext cx="1482437" cy="1219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Brecha</a:t>
            </a:r>
            <a:r>
              <a:rPr lang="en-US" sz="1600" dirty="0" smtClean="0">
                <a:solidFill>
                  <a:schemeClr val="tx1"/>
                </a:solidFill>
              </a:rPr>
              <a:t> entre </a:t>
            </a:r>
            <a:r>
              <a:rPr lang="en-US" sz="1600" dirty="0" err="1" smtClean="0">
                <a:solidFill>
                  <a:schemeClr val="tx1"/>
                </a:solidFill>
              </a:rPr>
              <a:t>impuestos</a:t>
            </a:r>
            <a:r>
              <a:rPr lang="en-US" sz="1600" dirty="0" smtClean="0">
                <a:solidFill>
                  <a:schemeClr val="tx1"/>
                </a:solidFill>
              </a:rPr>
              <a:t> y  </a:t>
            </a:r>
            <a:r>
              <a:rPr lang="en-US" sz="1600" dirty="0" err="1" smtClean="0">
                <a:solidFill>
                  <a:schemeClr val="tx1"/>
                </a:solidFill>
              </a:rPr>
              <a:t>egresos</a:t>
            </a:r>
            <a:r>
              <a:rPr lang="en-US" sz="1600" dirty="0" smtClean="0">
                <a:solidFill>
                  <a:schemeClr val="tx1"/>
                </a:solidFill>
              </a:rPr>
              <a:t> de </a:t>
            </a:r>
            <a:r>
              <a:rPr lang="en-US" sz="1600" dirty="0" err="1" smtClean="0">
                <a:solidFill>
                  <a:schemeClr val="tx1"/>
                </a:solidFill>
              </a:rPr>
              <a:t>transferencias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899562" y="3931227"/>
            <a:ext cx="623456" cy="45720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523018" y="5417127"/>
            <a:ext cx="1482437" cy="9836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Suma de </a:t>
            </a:r>
            <a:r>
              <a:rPr lang="en-US" dirty="0" err="1" smtClean="0">
                <a:solidFill>
                  <a:schemeClr val="tx1"/>
                </a:solidFill>
              </a:rPr>
              <a:t>componentes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6899562" y="4558146"/>
            <a:ext cx="623456" cy="85898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6899562" y="4904509"/>
            <a:ext cx="623456" cy="512618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899562" y="5417127"/>
            <a:ext cx="623456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4691" y="2438400"/>
            <a:ext cx="1814945" cy="17214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Calculado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SCN con </a:t>
            </a:r>
            <a:r>
              <a:rPr lang="en-US" dirty="0" err="1" smtClean="0"/>
              <a:t>ajustes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32" idx="3"/>
          </p:cNvCxnSpPr>
          <p:nvPr/>
        </p:nvCxnSpPr>
        <p:spPr>
          <a:xfrm flipV="1">
            <a:off x="1939636" y="2421082"/>
            <a:ext cx="803564" cy="87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2" idx="3"/>
          </p:cNvCxnSpPr>
          <p:nvPr/>
        </p:nvCxnSpPr>
        <p:spPr>
          <a:xfrm flipV="1">
            <a:off x="1939636" y="2712028"/>
            <a:ext cx="803564" cy="587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 flipV="1">
            <a:off x="1939636" y="3259283"/>
            <a:ext cx="803564" cy="398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3"/>
          </p:cNvCxnSpPr>
          <p:nvPr/>
        </p:nvCxnSpPr>
        <p:spPr>
          <a:xfrm>
            <a:off x="1939636" y="3299114"/>
            <a:ext cx="662130" cy="5074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3"/>
          </p:cNvCxnSpPr>
          <p:nvPr/>
        </p:nvCxnSpPr>
        <p:spPr>
          <a:xfrm>
            <a:off x="1939636" y="3299114"/>
            <a:ext cx="803564" cy="1449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798202" y="3341543"/>
            <a:ext cx="944998" cy="20755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6647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78749579"/>
              </p:ext>
            </p:extLst>
          </p:nvPr>
        </p:nvGraphicFramePr>
        <p:xfrm>
          <a:off x="2398143" y="203843"/>
          <a:ext cx="5000185" cy="6284595"/>
        </p:xfrm>
        <a:graphic>
          <a:graphicData uri="http://schemas.openxmlformats.org/drawingml/2006/table">
            <a:tbl>
              <a:tblPr/>
              <a:tblGrid>
                <a:gridCol w="4260526"/>
                <a:gridCol w="739659"/>
              </a:tblGrid>
              <a:tr h="2031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Tabla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Reasignaciones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privadas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edad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agregadas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UNSNA 2008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dirty="0" smtClean="0">
                          <a:solidFill>
                            <a:srgbClr val="000000"/>
                          </a:solidFill>
                        </a:rPr>
                        <a:t>Reasignaciones</a:t>
                      </a:r>
                      <a:r>
                        <a:rPr lang="es-ES" sz="15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0" baseline="0" dirty="0" err="1" smtClean="0">
                          <a:solidFill>
                            <a:schemeClr val="tx1"/>
                          </a:solidFill>
                        </a:rPr>
                        <a:t>edad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dirty="0" smtClean="0">
                          <a:solidFill>
                            <a:srgbClr val="000000"/>
                          </a:solidFill>
                        </a:rPr>
                        <a:t>Reasignaciones </a:t>
                      </a:r>
                      <a:r>
                        <a:rPr lang="en-US" sz="1500" b="1" dirty="0" err="1" smtClean="0"/>
                        <a:t>privadas</a:t>
                      </a:r>
                      <a:r>
                        <a:rPr lang="en-US" sz="1500" b="1" baseline="0" dirty="0" smtClean="0"/>
                        <a:t> de </a:t>
                      </a:r>
                      <a:r>
                        <a:rPr lang="en-US" sz="1500" b="1" baseline="0" dirty="0" err="1" smtClean="0"/>
                        <a:t>edad</a:t>
                      </a:r>
                      <a:r>
                        <a:rPr lang="en-US" sz="1500" b="1" baseline="0" dirty="0" smtClean="0"/>
                        <a:t>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5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5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interhogar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5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intrahogar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Egresos</a:t>
                      </a:r>
                      <a:r>
                        <a:rPr lang="en-US" sz="15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5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interhogar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5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intrahogar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Transferencias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netas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DRM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Reasignaciones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privadas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basadas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en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activos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activos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capital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capital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corporaciones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IPSFLs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capital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vivienda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ocupada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propietario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capital de 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mixto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propiedad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propiedad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Egresos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propiedad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Crédito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consumo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29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Otros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egresos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Ingreso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privada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propiedad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429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203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Ahorro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 flipH="1" flipV="1">
            <a:off x="6289964" y="1339850"/>
            <a:ext cx="1" cy="1777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289964" y="1339850"/>
            <a:ext cx="6511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62255" y="3117273"/>
            <a:ext cx="6788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606145" y="5888182"/>
            <a:ext cx="1330037" cy="3879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Residual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06145" y="757959"/>
            <a:ext cx="1537855" cy="5818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Suma de </a:t>
            </a:r>
            <a:r>
              <a:rPr lang="en-US" dirty="0" err="1" smtClean="0">
                <a:solidFill>
                  <a:schemeClr val="tx1"/>
                </a:solidFill>
              </a:rPr>
              <a:t>componentes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06145" y="3408218"/>
            <a:ext cx="1537855" cy="5818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Suma de </a:t>
            </a:r>
            <a:r>
              <a:rPr lang="en-US" dirty="0" err="1" smtClean="0">
                <a:solidFill>
                  <a:schemeClr val="tx1"/>
                </a:solidFill>
              </a:rPr>
              <a:t>componentes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06145" y="4627417"/>
            <a:ext cx="1537855" cy="5818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Suma de </a:t>
            </a:r>
            <a:r>
              <a:rPr lang="en-US" dirty="0" err="1" smtClean="0">
                <a:solidFill>
                  <a:schemeClr val="tx1"/>
                </a:solidFill>
              </a:rPr>
              <a:t>componentes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Left Brace 23"/>
          <p:cNvSpPr/>
          <p:nvPr/>
        </p:nvSpPr>
        <p:spPr>
          <a:xfrm>
            <a:off x="1967345" y="1246909"/>
            <a:ext cx="221673" cy="145472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8764" y="1537855"/>
            <a:ext cx="1205345" cy="1163781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</a:t>
            </a:r>
            <a:r>
              <a:rPr lang="en-US" dirty="0" err="1" smtClean="0"/>
              <a:t>disponible</a:t>
            </a:r>
            <a:r>
              <a:rPr lang="en-US" dirty="0" smtClean="0"/>
              <a:t> de SCN 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98763" y="4045527"/>
            <a:ext cx="1205345" cy="11637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Estimado</a:t>
            </a:r>
            <a:r>
              <a:rPr lang="en-US" dirty="0" smtClean="0"/>
              <a:t> de SCN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704109" y="2854036"/>
            <a:ext cx="665019" cy="1191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</p:cNvCxnSpPr>
          <p:nvPr/>
        </p:nvCxnSpPr>
        <p:spPr>
          <a:xfrm flipV="1">
            <a:off x="1704108" y="4211782"/>
            <a:ext cx="665020" cy="415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</p:cNvCxnSpPr>
          <p:nvPr/>
        </p:nvCxnSpPr>
        <p:spPr>
          <a:xfrm>
            <a:off x="1704108" y="4627418"/>
            <a:ext cx="665020" cy="332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3"/>
          </p:cNvCxnSpPr>
          <p:nvPr/>
        </p:nvCxnSpPr>
        <p:spPr>
          <a:xfrm>
            <a:off x="1704108" y="4627418"/>
            <a:ext cx="665020" cy="1260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515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en-US" dirty="0" err="1" smtClean="0"/>
              <a:t>Diferencias</a:t>
            </a:r>
            <a:r>
              <a:rPr lang="en-US" dirty="0" smtClean="0"/>
              <a:t> y </a:t>
            </a:r>
            <a:r>
              <a:rPr lang="en-US" dirty="0" err="1" smtClean="0"/>
              <a:t>similitudes</a:t>
            </a:r>
            <a:r>
              <a:rPr lang="en-US" dirty="0" smtClean="0"/>
              <a:t> entre el SCN y </a:t>
            </a:r>
            <a:r>
              <a:rPr lang="en-US" dirty="0" err="1" smtClean="0"/>
              <a:t>las</a:t>
            </a:r>
            <a:r>
              <a:rPr lang="en-US" dirty="0" smtClean="0"/>
              <a:t> CNT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657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Instituciones</a:t>
            </a:r>
            <a:r>
              <a:rPr lang="en-US" dirty="0" smtClean="0"/>
              <a:t>: CNT y SCN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3713018" cy="4708525"/>
          </a:xfrm>
        </p:spPr>
        <p:txBody>
          <a:bodyPr/>
          <a:lstStyle/>
          <a:p>
            <a:r>
              <a:rPr lang="en-US" sz="2400" dirty="0" smtClean="0"/>
              <a:t>En SCN :</a:t>
            </a:r>
          </a:p>
          <a:p>
            <a:pPr lvl="1"/>
            <a:r>
              <a:rPr lang="en-US" sz="2000" dirty="0" err="1" smtClean="0"/>
              <a:t>Hogares</a:t>
            </a:r>
            <a:endParaRPr lang="en-US" sz="2000" dirty="0" smtClean="0"/>
          </a:p>
          <a:p>
            <a:pPr lvl="1"/>
            <a:r>
              <a:rPr lang="en-US" sz="2000" dirty="0" err="1" smtClean="0"/>
              <a:t>Corporaciones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financieras</a:t>
            </a:r>
            <a:r>
              <a:rPr lang="en-US" sz="2000" dirty="0" smtClean="0"/>
              <a:t> y no </a:t>
            </a:r>
            <a:r>
              <a:rPr lang="en-US" sz="2000" dirty="0" err="1" smtClean="0"/>
              <a:t>financieras</a:t>
            </a:r>
            <a:endParaRPr lang="en-US" sz="2000" dirty="0" smtClean="0"/>
          </a:p>
          <a:p>
            <a:pPr lvl="1"/>
            <a:r>
              <a:rPr lang="en-US" sz="2000" dirty="0" err="1" smtClean="0"/>
              <a:t>Gobierno</a:t>
            </a:r>
            <a:endParaRPr lang="en-US" sz="2000" dirty="0" smtClean="0"/>
          </a:p>
          <a:p>
            <a:pPr lvl="1"/>
            <a:r>
              <a:rPr lang="en-US" sz="2000" dirty="0" err="1" smtClean="0"/>
              <a:t>Instituciones</a:t>
            </a:r>
            <a:r>
              <a:rPr lang="en-US" sz="2000" dirty="0" smtClean="0"/>
              <a:t> sin fines de </a:t>
            </a:r>
            <a:r>
              <a:rPr lang="en-US" sz="2000" dirty="0" err="1" smtClean="0"/>
              <a:t>lucro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sirven</a:t>
            </a:r>
            <a:r>
              <a:rPr lang="en-US" sz="2000" dirty="0" smtClean="0"/>
              <a:t> a los </a:t>
            </a:r>
            <a:r>
              <a:rPr lang="en-US" sz="2000" dirty="0" err="1" smtClean="0"/>
              <a:t>hogares</a:t>
            </a:r>
            <a:r>
              <a:rPr lang="en-US" sz="2000" dirty="0" smtClean="0"/>
              <a:t> </a:t>
            </a:r>
            <a:r>
              <a:rPr lang="en-US" sz="2000" dirty="0" smtClean="0"/>
              <a:t>(IPSFLs</a:t>
            </a:r>
            <a:r>
              <a:rPr lang="en-US" sz="2000" dirty="0" smtClean="0"/>
              <a:t>)</a:t>
            </a:r>
          </a:p>
          <a:p>
            <a:pPr lvl="1"/>
            <a:r>
              <a:rPr lang="en-US" sz="1800" dirty="0" err="1" smtClean="0"/>
              <a:t>Unidades</a:t>
            </a:r>
            <a:r>
              <a:rPr lang="en-US" sz="1800" dirty="0" smtClean="0"/>
              <a:t> no-</a:t>
            </a:r>
            <a:r>
              <a:rPr lang="en-US" sz="1800" dirty="0" err="1" smtClean="0"/>
              <a:t>residentes</a:t>
            </a:r>
            <a:r>
              <a:rPr lang="en-US" sz="1800" dirty="0" smtClean="0"/>
              <a:t> </a:t>
            </a:r>
            <a:r>
              <a:rPr lang="en-US" sz="1800" dirty="0" err="1" smtClean="0"/>
              <a:t>llamadas</a:t>
            </a:r>
            <a:r>
              <a:rPr lang="en-US" sz="1800" dirty="0" smtClean="0"/>
              <a:t> el </a:t>
            </a:r>
            <a:r>
              <a:rPr lang="en-US" sz="1800" dirty="0" err="1" smtClean="0"/>
              <a:t>resto</a:t>
            </a:r>
            <a:r>
              <a:rPr lang="en-US" sz="1800" dirty="0" smtClean="0"/>
              <a:t> del </a:t>
            </a:r>
            <a:r>
              <a:rPr lang="en-US" sz="1800" dirty="0" err="1" smtClean="0"/>
              <a:t>mundo</a:t>
            </a:r>
            <a:endParaRPr lang="en-US" sz="18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987636" y="1417634"/>
            <a:ext cx="3463636" cy="358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En CNT</a:t>
            </a:r>
          </a:p>
          <a:p>
            <a:pPr lvl="1"/>
            <a:r>
              <a:rPr lang="en-US" dirty="0" err="1" smtClean="0"/>
              <a:t>Privado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Público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Resto</a:t>
            </a:r>
            <a:r>
              <a:rPr lang="en-US" dirty="0" smtClean="0"/>
              <a:t> del </a:t>
            </a:r>
            <a:r>
              <a:rPr lang="en-US" dirty="0" err="1" smtClean="0"/>
              <a:t>mundo</a:t>
            </a:r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60073" y="2050473"/>
            <a:ext cx="2784763" cy="1108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948545" y="2161309"/>
            <a:ext cx="1496291" cy="415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588327" y="2133600"/>
            <a:ext cx="1856509" cy="1551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837709" y="4211782"/>
            <a:ext cx="1731818" cy="346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60073" y="3048001"/>
            <a:ext cx="2909454" cy="161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83671" y="5001492"/>
            <a:ext cx="6913419" cy="16902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En CNT </a:t>
            </a:r>
            <a:r>
              <a:rPr lang="en-US" sz="2800" dirty="0" err="1" smtClean="0"/>
              <a:t>todos</a:t>
            </a:r>
            <a:r>
              <a:rPr lang="en-US" sz="2800" dirty="0" smtClean="0"/>
              <a:t> los </a:t>
            </a:r>
            <a:r>
              <a:rPr lang="en-US" sz="2800" dirty="0" err="1" smtClean="0"/>
              <a:t>flujos</a:t>
            </a:r>
            <a:r>
              <a:rPr lang="en-US" sz="2800" dirty="0" smtClean="0"/>
              <a:t> </a:t>
            </a:r>
            <a:r>
              <a:rPr lang="en-US" sz="2800" dirty="0" err="1" smtClean="0"/>
              <a:t>parten</a:t>
            </a:r>
            <a:r>
              <a:rPr lang="en-US" sz="2800" dirty="0" smtClean="0"/>
              <a:t> de la </a:t>
            </a:r>
            <a:r>
              <a:rPr lang="en-US" sz="2800" dirty="0" err="1" smtClean="0"/>
              <a:t>perspectiva</a:t>
            </a:r>
            <a:r>
              <a:rPr lang="en-US" sz="2800" dirty="0" smtClean="0"/>
              <a:t> de </a:t>
            </a:r>
            <a:r>
              <a:rPr lang="en-US" sz="2800" dirty="0" err="1" smtClean="0"/>
              <a:t>grupos</a:t>
            </a:r>
            <a:r>
              <a:rPr lang="en-US" sz="2800" dirty="0" smtClean="0"/>
              <a:t> </a:t>
            </a:r>
            <a:r>
              <a:rPr lang="en-US" sz="2800" dirty="0" err="1" smtClean="0"/>
              <a:t>etarios</a:t>
            </a:r>
            <a:r>
              <a:rPr lang="en-US" sz="2800" dirty="0" smtClean="0"/>
              <a:t> (o de los </a:t>
            </a:r>
            <a:r>
              <a:rPr lang="en-US" sz="2800" dirty="0" err="1" smtClean="0"/>
              <a:t>individuos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componen</a:t>
            </a:r>
            <a:r>
              <a:rPr lang="en-US" sz="2800" dirty="0" smtClean="0"/>
              <a:t> </a:t>
            </a:r>
            <a:r>
              <a:rPr lang="en-US" sz="2800" dirty="0" err="1" smtClean="0"/>
              <a:t>esos</a:t>
            </a:r>
            <a:r>
              <a:rPr lang="en-US" sz="2800" dirty="0" smtClean="0"/>
              <a:t> </a:t>
            </a:r>
            <a:r>
              <a:rPr lang="en-US" sz="2800" dirty="0" err="1" smtClean="0"/>
              <a:t>grupos</a:t>
            </a:r>
            <a:r>
              <a:rPr lang="en-US" sz="2800" dirty="0" smtClean="0"/>
              <a:t> </a:t>
            </a:r>
            <a:r>
              <a:rPr lang="en-US" sz="2800" dirty="0" err="1" smtClean="0"/>
              <a:t>etarios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9280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TA_PowerPoint_Template_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NTA_PowerPoint_Template_02</Template>
  <TotalTime>5072</TotalTime>
  <Words>2627</Words>
  <Application>Microsoft Office PowerPoint</Application>
  <PresentationFormat>On-screen Show (4:3)</PresentationFormat>
  <Paragraphs>758</Paragraphs>
  <Slides>32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NTA_PowerPoint_Template_02</vt:lpstr>
      <vt:lpstr>Equation</vt:lpstr>
      <vt:lpstr>CNT y la Economía Macro</vt:lpstr>
      <vt:lpstr>I. Introducción</vt:lpstr>
      <vt:lpstr>Preparándose para construir controles macro</vt:lpstr>
      <vt:lpstr> Limitación de Flujo y Cuentas de CNT </vt:lpstr>
      <vt:lpstr>Cuenta de ciclo de vida</vt:lpstr>
      <vt:lpstr>Reasignaciones públicas por edad</vt:lpstr>
      <vt:lpstr>Slide 7</vt:lpstr>
      <vt:lpstr>II. Diferencias y similitudes entre el SCN y las CNT</vt:lpstr>
      <vt:lpstr>Instituciones: CNT y SCN</vt:lpstr>
      <vt:lpstr>Terminología</vt:lpstr>
      <vt:lpstr>Organización de cuentas</vt:lpstr>
      <vt:lpstr>Relación entre CNT y SCN</vt:lpstr>
      <vt:lpstr>Esquemas de Cuentas de flujo en el SCN</vt:lpstr>
      <vt:lpstr>III. Pasos para construir controles macro </vt:lpstr>
      <vt:lpstr>III. Pasos para construir controles macro (continuación)</vt:lpstr>
      <vt:lpstr>Calculando Ingreso Primario</vt:lpstr>
      <vt:lpstr>Calculando el ingreso primario</vt:lpstr>
      <vt:lpstr>Ajustando para impuestos sobre productos y producción menos subsidios</vt:lpstr>
      <vt:lpstr>Calculando el consumo y el ahorro</vt:lpstr>
      <vt:lpstr>Resúmen de Transferencias</vt:lpstr>
      <vt:lpstr>Resúmen de transferencias</vt:lpstr>
      <vt:lpstr>Estimando la matriz completa de transferencia</vt:lpstr>
      <vt:lpstr>Hoja de macro control</vt:lpstr>
      <vt:lpstr>DIAPOSITIVAS ADICIONALES</vt:lpstr>
      <vt:lpstr>Slide 25</vt:lpstr>
      <vt:lpstr>Slide 26</vt:lpstr>
      <vt:lpstr>Slide 27</vt:lpstr>
      <vt:lpstr>Identidades CNT y resultados de evaluación</vt:lpstr>
      <vt:lpstr>Identidades CNT y resultados de evaluación</vt:lpstr>
      <vt:lpstr>Identidades CNT y resultados de evaluación</vt:lpstr>
      <vt:lpstr>Identidades CNT y resultados de evaluación</vt:lpstr>
      <vt:lpstr>Identidades CNT y resultados de evaluación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NTA and the Macro Economy</dc:title>
  <dc:creator>Melinda Podor Wengrin</dc:creator>
  <cp:lastModifiedBy>tmiller</cp:lastModifiedBy>
  <cp:revision>140</cp:revision>
  <dcterms:created xsi:type="dcterms:W3CDTF">2013-05-14T00:35:29Z</dcterms:created>
  <dcterms:modified xsi:type="dcterms:W3CDTF">2013-11-27T12:36:18Z</dcterms:modified>
</cp:coreProperties>
</file>